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3" r:id="rId5"/>
    <p:sldId id="260" r:id="rId6"/>
    <p:sldId id="301" r:id="rId7"/>
    <p:sldId id="302" r:id="rId8"/>
    <p:sldId id="303" r:id="rId9"/>
    <p:sldId id="304" r:id="rId10"/>
    <p:sldId id="305" r:id="rId11"/>
    <p:sldId id="306" r:id="rId12"/>
    <p:sldId id="307" r:id="rId13"/>
    <p:sldId id="308" r:id="rId14"/>
    <p:sldId id="309" r:id="rId15"/>
    <p:sldId id="310" r:id="rId16"/>
    <p:sldId id="315" r:id="rId17"/>
    <p:sldId id="311" r:id="rId18"/>
    <p:sldId id="312" r:id="rId19"/>
    <p:sldId id="313" r:id="rId20"/>
    <p:sldId id="316" r:id="rId21"/>
    <p:sldId id="317" r:id="rId22"/>
    <p:sldId id="318" r:id="rId23"/>
    <p:sldId id="319" r:id="rId24"/>
    <p:sldId id="320" r:id="rId25"/>
    <p:sldId id="321" r:id="rId26"/>
    <p:sldId id="323" r:id="rId27"/>
    <p:sldId id="324" r:id="rId28"/>
    <p:sldId id="325" r:id="rId29"/>
    <p:sldId id="326" r:id="rId30"/>
    <p:sldId id="327" r:id="rId31"/>
    <p:sldId id="328" r:id="rId32"/>
    <p:sldId id="329" r:id="rId33"/>
    <p:sldId id="330" r:id="rId34"/>
    <p:sldId id="331" r:id="rId35"/>
    <p:sldId id="332" r:id="rId36"/>
    <p:sldId id="333" r:id="rId37"/>
    <p:sldId id="334" r:id="rId38"/>
    <p:sldId id="335" r:id="rId39"/>
    <p:sldId id="336" r:id="rId40"/>
    <p:sldId id="337" r:id="rId41"/>
    <p:sldId id="338" r:id="rId42"/>
    <p:sldId id="339" r:id="rId43"/>
    <p:sldId id="340" r:id="rId44"/>
    <p:sldId id="341" r:id="rId45"/>
    <p:sldId id="342" r:id="rId46"/>
    <p:sldId id="343" r:id="rId47"/>
    <p:sldId id="344" r:id="rId48"/>
    <p:sldId id="345" r:id="rId49"/>
    <p:sldId id="346" r:id="rId50"/>
    <p:sldId id="347" r:id="rId51"/>
    <p:sldId id="348" r:id="rId52"/>
    <p:sldId id="349" r:id="rId53"/>
    <p:sldId id="350" r:id="rId54"/>
    <p:sldId id="351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7279"/>
    <a:srgbClr val="97C5D5"/>
    <a:srgbClr val="23586B"/>
    <a:srgbClr val="2A687E"/>
    <a:srgbClr val="2246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70" autoAdjust="0"/>
    <p:restoredTop sz="94660"/>
  </p:normalViewPr>
  <p:slideViewPr>
    <p:cSldViewPr snapToGrid="0">
      <p:cViewPr>
        <p:scale>
          <a:sx n="50" d="100"/>
          <a:sy n="50" d="100"/>
        </p:scale>
        <p:origin x="36" y="4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351074-A176-4E92-A2DE-6F2839B4BE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F8028F-D79B-4639-BD4A-616257A9A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191E2D-1A40-4CA1-899D-83395FAA9C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749B9-082D-4D08-BC75-685EC2007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399E4-4289-418F-A3D3-0EAB2D504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46776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430F9F-53A9-4A21-957E-36D7558A3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0FC041-08ED-4F2B-89AE-BDBEEE00E5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1DF345-FE8D-4498-85DA-D4AD3A1F4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02257F-1B91-47F2-89C8-CD192E5C2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3FBB78-ED63-4443-AB6A-45BC952FC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87663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6180DD-5FA7-4502-894F-E58314B3BB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EF32B9-A045-4303-B54D-B99C57574D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11FBA-B22C-4C75-9D6A-6E22DF70E1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7D4545-9243-4696-941B-6D0E6404E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88B2A-44E9-476C-8DBC-724E48F00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34012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2D014-3FDA-47EA-ABB8-7E612840C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1CF23-6A03-486A-A74B-71031B23EB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D532F9-1BD9-4326-A6BA-0087C031B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60BED-6591-4F8D-A25F-280BEE255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D4C07-5EE3-4BFE-A485-05C80EE7C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452185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4F7A11-E636-40AA-8164-8EA4378C32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57D2C-79B5-441E-88EC-9DEC8B90E9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5FC32-B41E-422B-A8A4-CB72D4EED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1D26B-8774-4827-B146-21F70475C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54C7E-E619-4C33-A864-12AED25423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22279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CACCF9-DD98-4072-8C20-EF007F20E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4CB6E-7E91-400A-A2F9-4E7C33D421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D04B80-8E19-443F-9370-882BEE7839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D96C7A-31E4-4B13-BD81-9428A0DFC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0B9AE5-A46C-4FE1-9FB2-C6E8B47AF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B83FB1-2ABB-482D-BBE8-A2FBDA618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8561649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8D758-574C-48C5-A809-50B3E7955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75D05C-FE28-4AFD-8F80-DE16129CCF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3AE555-3C07-431C-BD8A-E4674EE67D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7AF3CE-5B5B-4B03-A4B1-416F47ECF9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C438995-FCBB-49F3-AEC0-0B40141B8B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7005B9-E916-4C63-8048-D32F6F630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4FDF2F-CD1C-4AA4-85F4-241B7FA99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FC2257-80E4-4FB9-88D4-74420B112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776419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33E258-333D-4108-AAFA-5C623F8DC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BDBC93-E510-42A8-BFC5-A8D160FCA2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3BBAA-E51F-4090-9B8F-FD0B9264A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E073668-5D70-40B2-B079-8FE4561CB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56745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2A7410-24A1-4A81-82F4-DFC086810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451C5F9-F02B-48A0-8663-9BF64C221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94154E-CBD1-4425-B07D-1173C84EA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2163925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A6FB2-6022-4764-9E96-86F1B86361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2859A1-DB3C-46CF-8426-33F1E1959A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9A8AC4-9431-4115-93DE-2CC47450E1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2F2931-9A31-4FB1-BDDE-1099180FE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CD7597-CCA2-407F-8BD4-D72CD1C317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B77BDE-3A78-4BEF-A32D-F7168B27F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56422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EFD50-64AD-45DC-BE26-B6A7F8571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F1808C-163B-4440-9061-D16C915BB4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5D5627-13C1-44E1-AF98-48CA5D56E7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D30493-9224-40B8-800D-5BFE8035C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03A173-1E4B-45D4-BA80-3033374C07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745F24-62C2-426C-A604-79124C740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202897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4D6AA3-6B78-4875-BCA0-04C153467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2EFC8-58BC-495B-BC38-DC100EE5E4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C6C190-F5AB-46B3-A892-0D6DEEBDBA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73555E-B74F-4EA1-BC33-460520328AA4}" type="datetimeFigureOut">
              <a:rPr lang="en-ID" smtClean="0"/>
              <a:t>27/07/2018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AD9D47-9B17-4C0E-B013-F7A1451EC0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B8E574-1633-436A-9D10-46BA61815B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C16AF5-AE95-45C9-82EF-E0BB1D749C21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52000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1105F76-7367-4EC5-A3BF-4104B2BBB0E8}"/>
              </a:ext>
            </a:extLst>
          </p:cNvPr>
          <p:cNvSpPr/>
          <p:nvPr/>
        </p:nvSpPr>
        <p:spPr>
          <a:xfrm>
            <a:off x="0" y="-34925"/>
            <a:ext cx="12192000" cy="6858000"/>
          </a:xfrm>
          <a:prstGeom prst="rect">
            <a:avLst/>
          </a:prstGeom>
          <a:solidFill>
            <a:srgbClr val="224653">
              <a:alpha val="6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C6041-ECFF-4758-A21F-1915CEACCE00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096605" y="1041400"/>
            <a:ext cx="9998790" cy="238760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pPr algn="ctr"/>
            <a:r>
              <a:rPr lang="en-US" sz="5400" dirty="0" err="1">
                <a:solidFill>
                  <a:schemeClr val="bg1"/>
                </a:solidFill>
                <a:latin typeface="Bebas Neue Bold" panose="020B0606020202050201" pitchFamily="34" charset="0"/>
              </a:rPr>
              <a:t>Klasifikasi</a:t>
            </a:r>
            <a:r>
              <a:rPr lang="en-US" sz="5400" dirty="0">
                <a:solidFill>
                  <a:schemeClr val="bg1"/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Bebas Neue Bold" panose="020B0606020202050201" pitchFamily="34" charset="0"/>
              </a:rPr>
              <a:t>Objek</a:t>
            </a:r>
            <a:r>
              <a:rPr lang="en-US" sz="5400" dirty="0">
                <a:solidFill>
                  <a:schemeClr val="bg1"/>
                </a:solidFill>
                <a:latin typeface="Bebas Neue Bold" panose="020B0606020202050201" pitchFamily="34" charset="0"/>
              </a:rPr>
              <a:t> Natural </a:t>
            </a:r>
            <a:r>
              <a:rPr lang="en-US" sz="5400" dirty="0" err="1">
                <a:solidFill>
                  <a:schemeClr val="bg1"/>
                </a:solidFill>
                <a:latin typeface="Bebas Neue Bold" panose="020B0606020202050201" pitchFamily="34" charset="0"/>
              </a:rPr>
              <a:t>Berdasarkan</a:t>
            </a:r>
            <a:r>
              <a:rPr lang="en-US" sz="5400" dirty="0">
                <a:solidFill>
                  <a:schemeClr val="bg1"/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Bebas Neue Bold" panose="020B0606020202050201" pitchFamily="34" charset="0"/>
              </a:rPr>
              <a:t>Fitur</a:t>
            </a:r>
            <a:r>
              <a:rPr lang="en-US" sz="5400" dirty="0">
                <a:solidFill>
                  <a:schemeClr val="bg1"/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Bebas Neue Bold" panose="020B0606020202050201" pitchFamily="34" charset="0"/>
              </a:rPr>
              <a:t>bentuk</a:t>
            </a:r>
            <a:r>
              <a:rPr lang="en-US" sz="5400" dirty="0">
                <a:solidFill>
                  <a:schemeClr val="bg1"/>
                </a:solidFill>
                <a:latin typeface="Bebas Neue Bold" panose="020B0606020202050201" pitchFamily="34" charset="0"/>
              </a:rPr>
              <a:t> dan </a:t>
            </a:r>
            <a:r>
              <a:rPr lang="en-US" sz="5400" dirty="0" err="1">
                <a:solidFill>
                  <a:schemeClr val="bg1"/>
                </a:solidFill>
                <a:latin typeface="Bebas Neue Bold" panose="020B0606020202050201" pitchFamily="34" charset="0"/>
              </a:rPr>
              <a:t>Fitur</a:t>
            </a:r>
            <a:r>
              <a:rPr lang="en-US" sz="5400" dirty="0">
                <a:solidFill>
                  <a:schemeClr val="bg1"/>
                </a:solidFill>
                <a:latin typeface="Bebas Neue Bold" panose="020B0606020202050201" pitchFamily="34" charset="0"/>
              </a:rPr>
              <a:t> surf</a:t>
            </a:r>
            <a:endParaRPr lang="en-ID" sz="5400" dirty="0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1FB7D6-C97A-4048-84CC-1F06B50695BB}"/>
              </a:ext>
            </a:extLst>
          </p:cNvPr>
          <p:cNvSpPr txBox="1"/>
          <p:nvPr/>
        </p:nvSpPr>
        <p:spPr>
          <a:xfrm>
            <a:off x="7515225" y="-1857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>
              <a:solidFill>
                <a:schemeClr val="bg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96EFCD-EE4D-4BE6-9681-E9440F172834}"/>
              </a:ext>
            </a:extLst>
          </p:cNvPr>
          <p:cNvCxnSpPr/>
          <p:nvPr/>
        </p:nvCxnSpPr>
        <p:spPr>
          <a:xfrm>
            <a:off x="1274763" y="849630"/>
            <a:ext cx="0" cy="2571750"/>
          </a:xfrm>
          <a:prstGeom prst="line">
            <a:avLst/>
          </a:prstGeom>
          <a:ln w="698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EAB784E-BB12-47E3-A663-C5F45FFC93C1}"/>
              </a:ext>
            </a:extLst>
          </p:cNvPr>
          <p:cNvCxnSpPr>
            <a:cxnSpLocks/>
          </p:cNvCxnSpPr>
          <p:nvPr/>
        </p:nvCxnSpPr>
        <p:spPr>
          <a:xfrm>
            <a:off x="1240291" y="3394075"/>
            <a:ext cx="9680121" cy="0"/>
          </a:xfrm>
          <a:prstGeom prst="line">
            <a:avLst/>
          </a:prstGeom>
          <a:ln w="698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059C96-35DE-42EF-972B-8936BF5816C9}"/>
              </a:ext>
            </a:extLst>
          </p:cNvPr>
          <p:cNvCxnSpPr/>
          <p:nvPr/>
        </p:nvCxnSpPr>
        <p:spPr>
          <a:xfrm>
            <a:off x="10890884" y="852805"/>
            <a:ext cx="0" cy="2571750"/>
          </a:xfrm>
          <a:prstGeom prst="line">
            <a:avLst/>
          </a:prstGeom>
          <a:ln w="698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7DB929C-2620-42A6-82E5-37E74875F8D4}"/>
              </a:ext>
            </a:extLst>
          </p:cNvPr>
          <p:cNvCxnSpPr>
            <a:cxnSpLocks/>
          </p:cNvCxnSpPr>
          <p:nvPr/>
        </p:nvCxnSpPr>
        <p:spPr>
          <a:xfrm>
            <a:off x="1240291" y="880745"/>
            <a:ext cx="9680121" cy="0"/>
          </a:xfrm>
          <a:prstGeom prst="line">
            <a:avLst/>
          </a:prstGeom>
          <a:ln w="698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27F87F41-302F-4C68-8810-C2A052B26ECE}"/>
              </a:ext>
            </a:extLst>
          </p:cNvPr>
          <p:cNvSpPr txBox="1"/>
          <p:nvPr/>
        </p:nvSpPr>
        <p:spPr>
          <a:xfrm>
            <a:off x="3196433" y="3845099"/>
            <a:ext cx="5799133" cy="25968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4000"/>
              </a:lnSpc>
            </a:pP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Oleh:</a:t>
            </a:r>
          </a:p>
          <a:p>
            <a:pPr algn="ctr">
              <a:lnSpc>
                <a:spcPct val="114000"/>
              </a:lnSpc>
            </a:pP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Tionia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Rizkika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A. H.</a:t>
            </a:r>
          </a:p>
          <a:p>
            <a:pPr algn="ctr">
              <a:lnSpc>
                <a:spcPct val="114000"/>
              </a:lnSpc>
            </a:pP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05111440000053</a:t>
            </a:r>
          </a:p>
          <a:p>
            <a:pPr algn="ctr">
              <a:lnSpc>
                <a:spcPct val="114000"/>
              </a:lnSpc>
            </a:pPr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ctr">
              <a:lnSpc>
                <a:spcPct val="114000"/>
              </a:lnSpc>
            </a:pP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Dosen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Pembimbing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:</a:t>
            </a:r>
          </a:p>
          <a:p>
            <a:pPr algn="ctr">
              <a:lnSpc>
                <a:spcPct val="114000"/>
              </a:lnSpc>
            </a:pPr>
            <a:r>
              <a:rPr lang="en-AU" dirty="0" err="1">
                <a:solidFill>
                  <a:schemeClr val="bg1"/>
                </a:solidFill>
                <a:latin typeface="Montserrat" panose="00000500000000000000" pitchFamily="2" charset="0"/>
              </a:rPr>
              <a:t>Dr.Eng</a:t>
            </a:r>
            <a:r>
              <a:rPr lang="en-AU" dirty="0">
                <a:solidFill>
                  <a:schemeClr val="bg1"/>
                </a:solidFill>
                <a:latin typeface="Montserrat" panose="00000500000000000000" pitchFamily="2" charset="0"/>
              </a:rPr>
              <a:t>. </a:t>
            </a:r>
            <a:r>
              <a:rPr lang="en-AU" dirty="0" err="1">
                <a:solidFill>
                  <a:schemeClr val="bg1"/>
                </a:solidFill>
                <a:latin typeface="Montserrat" panose="00000500000000000000" pitchFamily="2" charset="0"/>
              </a:rPr>
              <a:t>Chastine</a:t>
            </a:r>
            <a:r>
              <a:rPr lang="en-AU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AU" dirty="0" err="1">
                <a:solidFill>
                  <a:schemeClr val="bg1"/>
                </a:solidFill>
                <a:latin typeface="Montserrat" panose="00000500000000000000" pitchFamily="2" charset="0"/>
              </a:rPr>
              <a:t>Fatichah</a:t>
            </a:r>
            <a:r>
              <a:rPr lang="en-AU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AU" dirty="0" err="1">
                <a:solidFill>
                  <a:schemeClr val="bg1"/>
                </a:solidFill>
                <a:latin typeface="Montserrat" panose="00000500000000000000" pitchFamily="2" charset="0"/>
              </a:rPr>
              <a:t>S.Kom</a:t>
            </a:r>
            <a:r>
              <a:rPr lang="en-AU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AU" dirty="0" err="1">
                <a:solidFill>
                  <a:schemeClr val="bg1"/>
                </a:solidFill>
                <a:latin typeface="Montserrat" panose="00000500000000000000" pitchFamily="2" charset="0"/>
              </a:rPr>
              <a:t>M.Kom</a:t>
            </a:r>
            <a:r>
              <a:rPr lang="id-ID" dirty="0">
                <a:solidFill>
                  <a:schemeClr val="bg1"/>
                </a:solidFill>
                <a:latin typeface="Montserrat" panose="00000500000000000000" pitchFamily="2" charset="0"/>
              </a:rPr>
              <a:t>.</a:t>
            </a:r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  <a:p>
            <a:pPr algn="ctr">
              <a:lnSpc>
                <a:spcPct val="114000"/>
              </a:lnSpc>
            </a:pP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Dini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Adni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Navastara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Montserrat" panose="00000500000000000000" pitchFamily="2" charset="0"/>
              </a:rPr>
              <a:t>S.Kom</a:t>
            </a:r>
            <a:r>
              <a:rPr lang="en-US" dirty="0">
                <a:solidFill>
                  <a:schemeClr val="bg1"/>
                </a:solidFill>
                <a:latin typeface="Montserrat" panose="00000500000000000000" pitchFamily="2" charset="0"/>
              </a:rPr>
              <a:t>, M.Sc.</a:t>
            </a:r>
          </a:p>
          <a:p>
            <a:pPr algn="ctr">
              <a:lnSpc>
                <a:spcPct val="114000"/>
              </a:lnSpc>
            </a:pPr>
            <a:endParaRPr lang="en-US" dirty="0">
              <a:solidFill>
                <a:schemeClr val="bg1"/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0777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DATASET GRAZ-02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55883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7" name="Group 26">
            <a:extLst>
              <a:ext uri="{FF2B5EF4-FFF2-40B4-BE49-F238E27FC236}">
                <a16:creationId xmlns:a16="http://schemas.microsoft.com/office/drawing/2014/main" id="{6C3EE585-72B6-454E-B731-B590713FD50F}"/>
              </a:ext>
            </a:extLst>
          </p:cNvPr>
          <p:cNvGrpSpPr/>
          <p:nvPr/>
        </p:nvGrpSpPr>
        <p:grpSpPr>
          <a:xfrm>
            <a:off x="1478676" y="1924993"/>
            <a:ext cx="2908168" cy="4385410"/>
            <a:chOff x="1478676" y="1924993"/>
            <a:chExt cx="2908168" cy="4385410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8DE9C89-184D-40A1-B9B7-EF188757D9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9823" y="1924993"/>
              <a:ext cx="1936921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6F0E712-52A2-4BE9-8AE8-AA50DFDD8E63}"/>
                </a:ext>
              </a:extLst>
            </p:cNvPr>
            <p:cNvSpPr txBox="1"/>
            <p:nvPr/>
          </p:nvSpPr>
          <p:spPr>
            <a:xfrm>
              <a:off x="2146696" y="3459012"/>
              <a:ext cx="15231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CITRA ASLI</a:t>
              </a:r>
            </a:p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bike</a:t>
              </a:r>
              <a:endParaRPr lang="en-ID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3742AFA2-6DA6-44BB-BD27-462DB2F2B09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39823" y="4077442"/>
              <a:ext cx="1985874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1D11444-4655-4E98-8DF3-DACD82672718}"/>
                </a:ext>
              </a:extLst>
            </p:cNvPr>
            <p:cNvSpPr txBox="1"/>
            <p:nvPr/>
          </p:nvSpPr>
          <p:spPr>
            <a:xfrm>
              <a:off x="1478676" y="5664072"/>
              <a:ext cx="29081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CITRA GROUNDTRUTH</a:t>
              </a:r>
            </a:p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bike</a:t>
              </a:r>
              <a:endParaRPr lang="en-ID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A6DD1E2-2DE6-4AFA-9F63-65491C9DF71C}"/>
              </a:ext>
            </a:extLst>
          </p:cNvPr>
          <p:cNvGrpSpPr/>
          <p:nvPr/>
        </p:nvGrpSpPr>
        <p:grpSpPr>
          <a:xfrm>
            <a:off x="4649977" y="1924992"/>
            <a:ext cx="2908168" cy="4385411"/>
            <a:chOff x="4649977" y="1924992"/>
            <a:chExt cx="2908168" cy="4385411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8F99FAE-50D9-4BE7-9FBE-EE454EF06C5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03262" y="1924992"/>
              <a:ext cx="2001599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95D4223-FD12-48DB-A2F7-5B6D299A88E6}"/>
                </a:ext>
              </a:extLst>
            </p:cNvPr>
            <p:cNvSpPr txBox="1"/>
            <p:nvPr/>
          </p:nvSpPr>
          <p:spPr>
            <a:xfrm>
              <a:off x="5334413" y="3459012"/>
              <a:ext cx="15231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CITRA ASLI</a:t>
              </a:r>
            </a:p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car</a:t>
              </a:r>
              <a:endParaRPr lang="en-ID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7601ACE-0D74-4259-8F64-C806F72ECDB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066416" y="4077442"/>
              <a:ext cx="2059168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5F9A7193-09AF-4A6A-A725-8EC843DFB22F}"/>
                </a:ext>
              </a:extLst>
            </p:cNvPr>
            <p:cNvSpPr txBox="1"/>
            <p:nvPr/>
          </p:nvSpPr>
          <p:spPr>
            <a:xfrm>
              <a:off x="4649977" y="5664072"/>
              <a:ext cx="29081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CITRA GROUNDTRUTH</a:t>
              </a:r>
            </a:p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car</a:t>
              </a:r>
              <a:endParaRPr lang="en-ID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394DC5E-0A08-41E2-98E7-A93C0765FC4B}"/>
              </a:ext>
            </a:extLst>
          </p:cNvPr>
          <p:cNvGrpSpPr/>
          <p:nvPr/>
        </p:nvGrpSpPr>
        <p:grpSpPr>
          <a:xfrm>
            <a:off x="7837693" y="1924992"/>
            <a:ext cx="2908168" cy="4385411"/>
            <a:chOff x="7837693" y="1924992"/>
            <a:chExt cx="2908168" cy="4385411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188FC8B0-AF86-4393-B3A1-6078F36E0A6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331379" y="1924992"/>
              <a:ext cx="1920797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B8B59434-7C10-4331-94BD-FB9793E66002}"/>
                </a:ext>
              </a:extLst>
            </p:cNvPr>
            <p:cNvSpPr txBox="1"/>
            <p:nvPr/>
          </p:nvSpPr>
          <p:spPr>
            <a:xfrm>
              <a:off x="8530190" y="3459012"/>
              <a:ext cx="152317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CITRA ASLI</a:t>
              </a:r>
            </a:p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person</a:t>
              </a:r>
              <a:endParaRPr lang="en-ID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A487FD5E-4BA1-45EA-88A6-EF4EE8A0013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266303" y="4077442"/>
              <a:ext cx="1985874" cy="1440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5057745-31F5-400A-8D87-F2F044F8B161}"/>
                </a:ext>
              </a:extLst>
            </p:cNvPr>
            <p:cNvSpPr txBox="1"/>
            <p:nvPr/>
          </p:nvSpPr>
          <p:spPr>
            <a:xfrm>
              <a:off x="7837693" y="5664072"/>
              <a:ext cx="290816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CITRA GROUNDTRUTH</a:t>
              </a:r>
            </a:p>
            <a:p>
              <a:pPr algn="ct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person</a:t>
              </a:r>
              <a:endParaRPr lang="en-ID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19284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31727F7-0206-46D1-A36C-F4AE49771BA4}"/>
              </a:ext>
            </a:extLst>
          </p:cNvPr>
          <p:cNvSpPr/>
          <p:nvPr/>
        </p:nvSpPr>
        <p:spPr>
          <a:xfrm flipH="1">
            <a:off x="5770880" y="0"/>
            <a:ext cx="6949440" cy="6857997"/>
          </a:xfrm>
          <a:prstGeom prst="rect">
            <a:avLst/>
          </a:prstGeom>
          <a:solidFill>
            <a:srgbClr val="224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FE18B1-154D-43E9-85B5-CBE4AD4B71A6}"/>
              </a:ext>
            </a:extLst>
          </p:cNvPr>
          <p:cNvSpPr/>
          <p:nvPr/>
        </p:nvSpPr>
        <p:spPr>
          <a:xfrm flipH="1">
            <a:off x="5770880" y="3"/>
            <a:ext cx="7335520" cy="6857997"/>
          </a:xfrm>
          <a:prstGeom prst="rect">
            <a:avLst/>
          </a:prstGeom>
          <a:solidFill>
            <a:srgbClr val="224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0F1B6E-9661-4BA5-8751-35AFF10A9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20035" y="1746311"/>
            <a:ext cx="3624925" cy="1619068"/>
          </a:xfrm>
        </p:spPr>
        <p:txBody>
          <a:bodyPr>
            <a:noAutofit/>
          </a:bodyPr>
          <a:lstStyle/>
          <a:p>
            <a:pPr algn="r"/>
            <a:r>
              <a:rPr lang="en-US" sz="5400" dirty="0">
                <a:solidFill>
                  <a:schemeClr val="bg1">
                    <a:lumMod val="95000"/>
                  </a:schemeClr>
                </a:solidFill>
                <a:latin typeface="Bebas Neue Bold" panose="020B0606020202050201" pitchFamily="34" charset="0"/>
              </a:rPr>
              <a:t>DIAGRAM ALIR </a:t>
            </a:r>
            <a:br>
              <a:rPr lang="en-US" sz="5400" dirty="0">
                <a:solidFill>
                  <a:schemeClr val="bg1">
                    <a:lumMod val="95000"/>
                  </a:schemeClr>
                </a:solidFill>
                <a:latin typeface="Bebas Neue Bold" panose="020B0606020202050201" pitchFamily="34" charset="0"/>
              </a:rPr>
            </a:br>
            <a:r>
              <a:rPr lang="en-US" sz="5400" dirty="0">
                <a:solidFill>
                  <a:schemeClr val="bg1">
                    <a:lumMod val="95000"/>
                  </a:schemeClr>
                </a:solidFill>
                <a:latin typeface="Bebas Neue Bold" panose="020B0606020202050201" pitchFamily="34" charset="0"/>
              </a:rPr>
              <a:t>SISTEM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0EF9489-0FC5-4CF3-80B7-820A2236CE6D}"/>
              </a:ext>
            </a:extLst>
          </p:cNvPr>
          <p:cNvCxnSpPr/>
          <p:nvPr/>
        </p:nvCxnSpPr>
        <p:spPr>
          <a:xfrm>
            <a:off x="10809831" y="5111690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A5BC177-0FE2-426B-9EEE-9E5C2ED812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1" y="505498"/>
            <a:ext cx="3698225" cy="5719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043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E3265F51-49F2-4916-957D-3FE0A9E14C7B}"/>
              </a:ext>
            </a:extLst>
          </p:cNvPr>
          <p:cNvSpPr txBox="1"/>
          <p:nvPr/>
        </p:nvSpPr>
        <p:spPr>
          <a:xfrm>
            <a:off x="1696721" y="4097916"/>
            <a:ext cx="4165600" cy="1822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14000"/>
              </a:lnSpc>
            </a:pPr>
            <a:r>
              <a:rPr lang="en-US" sz="2000" b="1" dirty="0">
                <a:solidFill>
                  <a:srgbClr val="2A687E"/>
                </a:solidFill>
                <a:latin typeface="Montserrat" panose="00000500000000000000" pitchFamily="2" charset="0"/>
              </a:rPr>
              <a:t>CITRA GROUNDTRUTH GRAYSCALE</a:t>
            </a:r>
          </a:p>
          <a:p>
            <a:pPr algn="r">
              <a:lnSpc>
                <a:spcPct val="114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Mapping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intensitas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piksel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citra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grayscale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terhadap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citra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groundtruth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biner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D4655EE-227F-43CA-980B-59CF9C255007}"/>
              </a:ext>
            </a:extLst>
          </p:cNvPr>
          <p:cNvSpPr/>
          <p:nvPr/>
        </p:nvSpPr>
        <p:spPr>
          <a:xfrm>
            <a:off x="6096000" y="3955676"/>
            <a:ext cx="6096000" cy="290232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4CB85E-7C35-4907-A011-E80419C206DB}"/>
              </a:ext>
            </a:extLst>
          </p:cNvPr>
          <p:cNvSpPr txBox="1"/>
          <p:nvPr/>
        </p:nvSpPr>
        <p:spPr>
          <a:xfrm>
            <a:off x="6319521" y="2260156"/>
            <a:ext cx="4165600" cy="1471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4000"/>
              </a:lnSpc>
            </a:pPr>
            <a:r>
              <a:rPr lang="en-US" sz="2000" b="1" dirty="0">
                <a:solidFill>
                  <a:srgbClr val="2A687E"/>
                </a:solidFill>
                <a:latin typeface="Montserrat" panose="00000500000000000000" pitchFamily="2" charset="0"/>
              </a:rPr>
              <a:t>CITRA GROUNDTRUTH BINER</a:t>
            </a:r>
          </a:p>
          <a:p>
            <a:pPr>
              <a:lnSpc>
                <a:spcPct val="114000"/>
              </a:lnSpc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Invers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groundtruth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segmentasi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disediakan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oleh dataset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587C86D-BE31-4779-8F43-21ABA954C3C8}"/>
              </a:ext>
            </a:extLst>
          </p:cNvPr>
          <p:cNvSpPr/>
          <p:nvPr/>
        </p:nvSpPr>
        <p:spPr>
          <a:xfrm>
            <a:off x="-101600" y="1"/>
            <a:ext cx="6197600" cy="395567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DATA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masukan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F093DBB2-D556-42E7-A687-97E0B9C32A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5420" y="1975676"/>
            <a:ext cx="2640580" cy="198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9377E0-6AC0-4FAD-B618-979957A558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955676"/>
            <a:ext cx="2638834" cy="1980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70766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Ekstraksi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fitur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8161BB6A-AEB7-421F-9DE7-7ADF3E6996AB}"/>
              </a:ext>
            </a:extLst>
          </p:cNvPr>
          <p:cNvSpPr>
            <a:spLocks noChangeAspect="1"/>
          </p:cNvSpPr>
          <p:nvPr/>
        </p:nvSpPr>
        <p:spPr>
          <a:xfrm>
            <a:off x="5646000" y="2112236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1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42ABD0-6CFF-4956-AE39-8626459EC2D8}"/>
              </a:ext>
            </a:extLst>
          </p:cNvPr>
          <p:cNvSpPr>
            <a:spLocks noChangeAspect="1"/>
          </p:cNvSpPr>
          <p:nvPr/>
        </p:nvSpPr>
        <p:spPr>
          <a:xfrm>
            <a:off x="5646000" y="3118302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2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9C728C2-38BB-407D-91FE-C79A3B0508D1}"/>
              </a:ext>
            </a:extLst>
          </p:cNvPr>
          <p:cNvSpPr>
            <a:spLocks noChangeAspect="1"/>
          </p:cNvSpPr>
          <p:nvPr/>
        </p:nvSpPr>
        <p:spPr>
          <a:xfrm>
            <a:off x="5646000" y="4124368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3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7FEF873-62AB-47D8-9D09-9B53404898D6}"/>
              </a:ext>
            </a:extLst>
          </p:cNvPr>
          <p:cNvSpPr>
            <a:spLocks noChangeAspect="1"/>
          </p:cNvSpPr>
          <p:nvPr/>
        </p:nvSpPr>
        <p:spPr>
          <a:xfrm>
            <a:off x="5646000" y="5130434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4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DC3252-6942-47A3-B45A-4681F6C85C0A}"/>
              </a:ext>
            </a:extLst>
          </p:cNvPr>
          <p:cNvSpPr txBox="1"/>
          <p:nvPr/>
        </p:nvSpPr>
        <p:spPr>
          <a:xfrm>
            <a:off x="1971040" y="2331403"/>
            <a:ext cx="337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Moment Invariants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A1C353-D10D-4FCA-9113-B1CFFF177527}"/>
              </a:ext>
            </a:extLst>
          </p:cNvPr>
          <p:cNvSpPr txBox="1"/>
          <p:nvPr/>
        </p:nvSpPr>
        <p:spPr>
          <a:xfrm>
            <a:off x="1971040" y="4158869"/>
            <a:ext cx="3373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Elliptical Fourier Descriptor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A6D306-BDB2-4660-BBED-45A81989DAE8}"/>
              </a:ext>
            </a:extLst>
          </p:cNvPr>
          <p:cNvSpPr txBox="1"/>
          <p:nvPr/>
        </p:nvSpPr>
        <p:spPr>
          <a:xfrm>
            <a:off x="6898640" y="3337469"/>
            <a:ext cx="337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Fourier Descriptor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B77E64-EC1B-4116-9F71-F8989B7FECAD}"/>
              </a:ext>
            </a:extLst>
          </p:cNvPr>
          <p:cNvSpPr txBox="1"/>
          <p:nvPr/>
        </p:nvSpPr>
        <p:spPr>
          <a:xfrm>
            <a:off x="6898640" y="5164935"/>
            <a:ext cx="3373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Speeded Up Robust Feature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2960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4" grpId="0" animBg="1"/>
      <p:bldP spid="15" grpId="0" animBg="1"/>
      <p:bldP spid="16" grpId="0" animBg="1"/>
      <p:bldP spid="17" grpId="0"/>
      <p:bldP spid="18" grpId="0"/>
      <p:bldP spid="19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Ekstraksi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fitur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8161BB6A-AEB7-421F-9DE7-7ADF3E6996AB}"/>
              </a:ext>
            </a:extLst>
          </p:cNvPr>
          <p:cNvSpPr>
            <a:spLocks noChangeAspect="1"/>
          </p:cNvSpPr>
          <p:nvPr/>
        </p:nvSpPr>
        <p:spPr>
          <a:xfrm>
            <a:off x="5646000" y="2112236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1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42ABD0-6CFF-4956-AE39-8626459EC2D8}"/>
              </a:ext>
            </a:extLst>
          </p:cNvPr>
          <p:cNvSpPr>
            <a:spLocks noChangeAspect="1"/>
          </p:cNvSpPr>
          <p:nvPr/>
        </p:nvSpPr>
        <p:spPr>
          <a:xfrm>
            <a:off x="5646000" y="3118302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2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9C728C2-38BB-407D-91FE-C79A3B0508D1}"/>
              </a:ext>
            </a:extLst>
          </p:cNvPr>
          <p:cNvSpPr>
            <a:spLocks noChangeAspect="1"/>
          </p:cNvSpPr>
          <p:nvPr/>
        </p:nvSpPr>
        <p:spPr>
          <a:xfrm>
            <a:off x="5646000" y="4124368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3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7FEF873-62AB-47D8-9D09-9B53404898D6}"/>
              </a:ext>
            </a:extLst>
          </p:cNvPr>
          <p:cNvSpPr>
            <a:spLocks noChangeAspect="1"/>
          </p:cNvSpPr>
          <p:nvPr/>
        </p:nvSpPr>
        <p:spPr>
          <a:xfrm>
            <a:off x="5646000" y="5130434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4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A1C353-D10D-4FCA-9113-B1CFFF177527}"/>
              </a:ext>
            </a:extLst>
          </p:cNvPr>
          <p:cNvSpPr txBox="1"/>
          <p:nvPr/>
        </p:nvSpPr>
        <p:spPr>
          <a:xfrm>
            <a:off x="1971040" y="4158869"/>
            <a:ext cx="3373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Elliptical Fourier Descriptor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A6D306-BDB2-4660-BBED-45A81989DAE8}"/>
              </a:ext>
            </a:extLst>
          </p:cNvPr>
          <p:cNvSpPr txBox="1"/>
          <p:nvPr/>
        </p:nvSpPr>
        <p:spPr>
          <a:xfrm>
            <a:off x="6898640" y="3337469"/>
            <a:ext cx="337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Fourier Descriptor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B77E64-EC1B-4116-9F71-F8989B7FECAD}"/>
              </a:ext>
            </a:extLst>
          </p:cNvPr>
          <p:cNvSpPr txBox="1"/>
          <p:nvPr/>
        </p:nvSpPr>
        <p:spPr>
          <a:xfrm>
            <a:off x="6898640" y="5164935"/>
            <a:ext cx="3373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Speeded Up Robust Feature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655BC58-BE0D-4858-8D06-3C3B257D35DE}"/>
              </a:ext>
            </a:extLst>
          </p:cNvPr>
          <p:cNvSpPr>
            <a:spLocks noChangeAspect="1"/>
          </p:cNvSpPr>
          <p:nvPr/>
        </p:nvSpPr>
        <p:spPr>
          <a:xfrm>
            <a:off x="5646000" y="2112235"/>
            <a:ext cx="900000" cy="900000"/>
          </a:xfrm>
          <a:prstGeom prst="ellipse">
            <a:avLst/>
          </a:prstGeom>
          <a:solidFill>
            <a:srgbClr val="97C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1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0DCAACC-517E-455F-8578-DE1819E5EF95}"/>
              </a:ext>
            </a:extLst>
          </p:cNvPr>
          <p:cNvSpPr txBox="1"/>
          <p:nvPr/>
        </p:nvSpPr>
        <p:spPr>
          <a:xfrm>
            <a:off x="1971040" y="2331402"/>
            <a:ext cx="337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Moment Invariants</a:t>
            </a:r>
            <a:endParaRPr lang="en-ID" sz="24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7046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5"/>
            <a:ext cx="10515600" cy="2798536"/>
          </a:xfrm>
        </p:spPr>
        <p:txBody>
          <a:bodyPr>
            <a:norm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MI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dapat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memberikan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karakteristik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suatu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objek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secara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unik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merepresentasikan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bentuknya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.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dihasilkan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berupa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7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nilai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momen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MI invariant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terhadap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rotasi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,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penskalaan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, dan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translasi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MOMENT INVARIANTS (MI)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6553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MI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4346DE97-D20D-4148-8620-6E2E680F6127}"/>
              </a:ext>
            </a:extLst>
          </p:cNvPr>
          <p:cNvGrpSpPr/>
          <p:nvPr/>
        </p:nvGrpSpPr>
        <p:grpSpPr>
          <a:xfrm>
            <a:off x="712655" y="522488"/>
            <a:ext cx="4373755" cy="5066632"/>
            <a:chOff x="712655" y="522488"/>
            <a:chExt cx="4373755" cy="506663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FB75288-36C9-4299-AC5E-6CF1D84A636E}"/>
                </a:ext>
              </a:extLst>
            </p:cNvPr>
            <p:cNvSpPr/>
            <p:nvPr/>
          </p:nvSpPr>
          <p:spPr>
            <a:xfrm>
              <a:off x="1081726" y="522488"/>
              <a:ext cx="1112520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Mulai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6B923FA6-D212-4A8E-91FE-17961E3783B7}"/>
                </a:ext>
              </a:extLst>
            </p:cNvPr>
            <p:cNvSpPr/>
            <p:nvPr/>
          </p:nvSpPr>
          <p:spPr>
            <a:xfrm>
              <a:off x="712655" y="1444771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groundtruth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biner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D18D6F-84B4-448F-A99E-7B0BE3861367}"/>
                </a:ext>
              </a:extLst>
            </p:cNvPr>
            <p:cNvSpPr/>
            <p:nvPr/>
          </p:nvSpPr>
          <p:spPr>
            <a:xfrm>
              <a:off x="3213378" y="1444771"/>
              <a:ext cx="1843314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momen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orde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0 dan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orde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1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E14E3D-B03D-44D7-B437-700E0DFAB894}"/>
                </a:ext>
              </a:extLst>
            </p:cNvPr>
            <p:cNvSpPr/>
            <p:nvPr/>
          </p:nvSpPr>
          <p:spPr>
            <a:xfrm>
              <a:off x="3390180" y="2665746"/>
              <a:ext cx="1489710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81B8A84-D8B7-4C76-8824-F0DBEBA5FF81}"/>
                </a:ext>
              </a:extLst>
            </p:cNvPr>
            <p:cNvSpPr/>
            <p:nvPr/>
          </p:nvSpPr>
          <p:spPr>
            <a:xfrm>
              <a:off x="748771" y="3887589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Normalisasi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momen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pusat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51DDF5-3619-4D4C-8480-3B84FDE68E88}"/>
                </a:ext>
              </a:extLst>
            </p:cNvPr>
            <p:cNvSpPr/>
            <p:nvPr/>
          </p:nvSpPr>
          <p:spPr>
            <a:xfrm>
              <a:off x="3287365" y="3886720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Hu Moment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73B10D6B-C88A-4CA1-8FB6-04A4B715B5C1}"/>
                </a:ext>
              </a:extLst>
            </p:cNvPr>
            <p:cNvSpPr/>
            <p:nvPr/>
          </p:nvSpPr>
          <p:spPr>
            <a:xfrm>
              <a:off x="3243096" y="4821064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Nilai Hu Moment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90C964D-933B-49B2-982A-FBC1410196AA}"/>
                </a:ext>
              </a:extLst>
            </p:cNvPr>
            <p:cNvSpPr/>
            <p:nvPr/>
          </p:nvSpPr>
          <p:spPr>
            <a:xfrm>
              <a:off x="988837" y="4957442"/>
              <a:ext cx="1301115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Selesai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F09E37F-12AD-4445-9425-612D16B3C135}"/>
                </a:ext>
              </a:extLst>
            </p:cNvPr>
            <p:cNvCxnSpPr>
              <a:stCxn id="4" idx="4"/>
              <a:endCxn id="6" idx="0"/>
            </p:cNvCxnSpPr>
            <p:nvPr/>
          </p:nvCxnSpPr>
          <p:spPr>
            <a:xfrm flipH="1">
              <a:off x="1634312" y="1017788"/>
              <a:ext cx="3674" cy="426983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9F09C76-738C-41FE-9034-CD3AA4925518}"/>
                </a:ext>
              </a:extLst>
            </p:cNvPr>
            <p:cNvCxnSpPr>
              <a:stCxn id="6" idx="2"/>
              <a:endCxn id="7" idx="1"/>
            </p:cNvCxnSpPr>
            <p:nvPr/>
          </p:nvCxnSpPr>
          <p:spPr>
            <a:xfrm>
              <a:off x="2459962" y="1828799"/>
              <a:ext cx="753416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5633419-A9D3-4877-9C73-F2AEE34018FF}"/>
                </a:ext>
              </a:extLst>
            </p:cNvPr>
            <p:cNvCxnSpPr>
              <a:stCxn id="7" idx="2"/>
              <a:endCxn id="8" idx="0"/>
            </p:cNvCxnSpPr>
            <p:nvPr/>
          </p:nvCxnSpPr>
          <p:spPr>
            <a:xfrm>
              <a:off x="4135035" y="2212827"/>
              <a:ext cx="0" cy="45291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E12D19A8-57A7-47D4-BC91-7FBDB728D376}"/>
                </a:ext>
              </a:extLst>
            </p:cNvPr>
            <p:cNvCxnSpPr>
              <a:cxnSpLocks/>
              <a:stCxn id="8" idx="1"/>
              <a:endCxn id="32" idx="3"/>
            </p:cNvCxnSpPr>
            <p:nvPr/>
          </p:nvCxnSpPr>
          <p:spPr>
            <a:xfrm flipH="1">
              <a:off x="2371015" y="3049774"/>
              <a:ext cx="1019165" cy="3072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C123EDD-0CE9-4103-A281-30A6799E359B}"/>
                </a:ext>
              </a:extLst>
            </p:cNvPr>
            <p:cNvCxnSpPr>
              <a:cxnSpLocks/>
              <a:stCxn id="32" idx="2"/>
              <a:endCxn id="9" idx="0"/>
            </p:cNvCxnSpPr>
            <p:nvPr/>
          </p:nvCxnSpPr>
          <p:spPr>
            <a:xfrm>
              <a:off x="1626160" y="3436874"/>
              <a:ext cx="0" cy="450715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370B273-D4DF-41F4-BEAC-2693590EC87C}"/>
                </a:ext>
              </a:extLst>
            </p:cNvPr>
            <p:cNvCxnSpPr>
              <a:cxnSpLocks/>
              <a:stCxn id="9" idx="3"/>
              <a:endCxn id="10" idx="1"/>
            </p:cNvCxnSpPr>
            <p:nvPr/>
          </p:nvCxnSpPr>
          <p:spPr>
            <a:xfrm flipV="1">
              <a:off x="2503548" y="4173524"/>
              <a:ext cx="783817" cy="86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03067266-CE64-4FC6-B663-82B5266A1D6A}"/>
                </a:ext>
              </a:extLst>
            </p:cNvPr>
            <p:cNvCxnSpPr>
              <a:cxnSpLocks/>
              <a:stCxn id="11" idx="5"/>
              <a:endCxn id="12" idx="6"/>
            </p:cNvCxnSpPr>
            <p:nvPr/>
          </p:nvCxnSpPr>
          <p:spPr>
            <a:xfrm flipH="1">
              <a:off x="2289952" y="5205092"/>
              <a:ext cx="1049151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DD0E9D-4D46-4C2E-81E6-7CB6CB9919E4}"/>
                </a:ext>
              </a:extLst>
            </p:cNvPr>
            <p:cNvSpPr/>
            <p:nvPr/>
          </p:nvSpPr>
          <p:spPr>
            <a:xfrm>
              <a:off x="881305" y="2668818"/>
              <a:ext cx="1489710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momen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pusat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B54634C-F66A-4F40-A3CB-4EECC98A96A0}"/>
                </a:ext>
              </a:extLst>
            </p:cNvPr>
            <p:cNvCxnSpPr>
              <a:cxnSpLocks/>
              <a:stCxn id="10" idx="2"/>
              <a:endCxn id="11" idx="0"/>
            </p:cNvCxnSpPr>
            <p:nvPr/>
          </p:nvCxnSpPr>
          <p:spPr>
            <a:xfrm flipH="1">
              <a:off x="4164753" y="4460328"/>
              <a:ext cx="1" cy="360736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8788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FB75288-36C9-4299-AC5E-6CF1D84A636E}"/>
              </a:ext>
            </a:extLst>
          </p:cNvPr>
          <p:cNvSpPr/>
          <p:nvPr/>
        </p:nvSpPr>
        <p:spPr>
          <a:xfrm>
            <a:off x="1081726" y="522488"/>
            <a:ext cx="1112520" cy="495300"/>
          </a:xfrm>
          <a:prstGeom prst="ellipse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Mulai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6B923FA6-D212-4A8E-91FE-17961E3783B7}"/>
              </a:ext>
            </a:extLst>
          </p:cNvPr>
          <p:cNvSpPr/>
          <p:nvPr/>
        </p:nvSpPr>
        <p:spPr>
          <a:xfrm>
            <a:off x="712655" y="1444771"/>
            <a:ext cx="1843314" cy="768056"/>
          </a:xfrm>
          <a:prstGeom prst="parallelogram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Citra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groundtruth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biner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D18D6F-84B4-448F-A99E-7B0BE3861367}"/>
              </a:ext>
            </a:extLst>
          </p:cNvPr>
          <p:cNvSpPr/>
          <p:nvPr/>
        </p:nvSpPr>
        <p:spPr>
          <a:xfrm>
            <a:off x="3213378" y="1444771"/>
            <a:ext cx="1843314" cy="768056"/>
          </a:xfrm>
          <a:prstGeom prst="rect">
            <a:avLst/>
          </a:prstGeom>
          <a:solidFill>
            <a:srgbClr val="97C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orde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0 dan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orde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1</a:t>
            </a:r>
            <a:endParaRPr lang="en-ID" sz="14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E14E3D-B03D-44D7-B437-700E0DFAB894}"/>
              </a:ext>
            </a:extLst>
          </p:cNvPr>
          <p:cNvSpPr/>
          <p:nvPr/>
        </p:nvSpPr>
        <p:spPr>
          <a:xfrm>
            <a:off x="3390180" y="2665746"/>
            <a:ext cx="1489710" cy="768056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centroid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81B8A84-D8B7-4C76-8824-F0DBEBA5FF81}"/>
              </a:ext>
            </a:extLst>
          </p:cNvPr>
          <p:cNvSpPr/>
          <p:nvPr/>
        </p:nvSpPr>
        <p:spPr>
          <a:xfrm>
            <a:off x="748771" y="3887589"/>
            <a:ext cx="1754777" cy="573608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Normalisasi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pusat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51DDF5-3619-4D4C-8480-3B84FDE68E88}"/>
              </a:ext>
            </a:extLst>
          </p:cNvPr>
          <p:cNvSpPr/>
          <p:nvPr/>
        </p:nvSpPr>
        <p:spPr>
          <a:xfrm>
            <a:off x="3287365" y="3886720"/>
            <a:ext cx="1754777" cy="573608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Hu Moment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73B10D6B-C88A-4CA1-8FB6-04A4B715B5C1}"/>
              </a:ext>
            </a:extLst>
          </p:cNvPr>
          <p:cNvSpPr/>
          <p:nvPr/>
        </p:nvSpPr>
        <p:spPr>
          <a:xfrm>
            <a:off x="3243096" y="4821064"/>
            <a:ext cx="1843314" cy="768056"/>
          </a:xfrm>
          <a:prstGeom prst="parallelogram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Nilai Hu Moment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90C964D-933B-49B2-982A-FBC1410196AA}"/>
              </a:ext>
            </a:extLst>
          </p:cNvPr>
          <p:cNvSpPr/>
          <p:nvPr/>
        </p:nvSpPr>
        <p:spPr>
          <a:xfrm>
            <a:off x="988837" y="4957442"/>
            <a:ext cx="1301115" cy="495300"/>
          </a:xfrm>
          <a:prstGeom prst="ellipse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Selesai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MI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09E37F-12AD-4445-9425-612D16B3C135}"/>
              </a:ext>
            </a:extLst>
          </p:cNvPr>
          <p:cNvCxnSpPr>
            <a:stCxn id="4" idx="4"/>
            <a:endCxn id="6" idx="0"/>
          </p:cNvCxnSpPr>
          <p:nvPr/>
        </p:nvCxnSpPr>
        <p:spPr>
          <a:xfrm flipH="1">
            <a:off x="1634312" y="1017788"/>
            <a:ext cx="3674" cy="426983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9F09C76-738C-41FE-9034-CD3AA4925518}"/>
              </a:ext>
            </a:extLst>
          </p:cNvPr>
          <p:cNvCxnSpPr>
            <a:stCxn id="6" idx="2"/>
            <a:endCxn id="7" idx="1"/>
          </p:cNvCxnSpPr>
          <p:nvPr/>
        </p:nvCxnSpPr>
        <p:spPr>
          <a:xfrm>
            <a:off x="2459962" y="1828799"/>
            <a:ext cx="753416" cy="0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5633419-A9D3-4877-9C73-F2AEE34018FF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4135035" y="2212827"/>
            <a:ext cx="0" cy="452919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12D19A8-57A7-47D4-BC91-7FBDB728D376}"/>
              </a:ext>
            </a:extLst>
          </p:cNvPr>
          <p:cNvCxnSpPr>
            <a:cxnSpLocks/>
            <a:stCxn id="8" idx="1"/>
            <a:endCxn id="32" idx="3"/>
          </p:cNvCxnSpPr>
          <p:nvPr/>
        </p:nvCxnSpPr>
        <p:spPr>
          <a:xfrm flipH="1">
            <a:off x="2371015" y="3049774"/>
            <a:ext cx="1019165" cy="3072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C123EDD-0CE9-4103-A281-30A6799E359B}"/>
              </a:ext>
            </a:extLst>
          </p:cNvPr>
          <p:cNvCxnSpPr>
            <a:cxnSpLocks/>
            <a:stCxn id="32" idx="2"/>
            <a:endCxn id="9" idx="0"/>
          </p:cNvCxnSpPr>
          <p:nvPr/>
        </p:nvCxnSpPr>
        <p:spPr>
          <a:xfrm>
            <a:off x="1626160" y="3436874"/>
            <a:ext cx="0" cy="450715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370B273-D4DF-41F4-BEAC-2693590EC87C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2503548" y="4173524"/>
            <a:ext cx="783817" cy="869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067266-CE64-4FC6-B663-82B5266A1D6A}"/>
              </a:ext>
            </a:extLst>
          </p:cNvPr>
          <p:cNvCxnSpPr>
            <a:cxnSpLocks/>
            <a:stCxn id="11" idx="5"/>
            <a:endCxn id="12" idx="6"/>
          </p:cNvCxnSpPr>
          <p:nvPr/>
        </p:nvCxnSpPr>
        <p:spPr>
          <a:xfrm flipH="1">
            <a:off x="2289952" y="5205092"/>
            <a:ext cx="1049151" cy="0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ontent Placeholder 3">
                <a:extLst>
                  <a:ext uri="{FF2B5EF4-FFF2-40B4-BE49-F238E27FC236}">
                    <a16:creationId xmlns:a16="http://schemas.microsoft.com/office/drawing/2014/main" id="{24912891-DB43-4BCF-9CBF-8B35C16007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43910" y="2292404"/>
                <a:ext cx="4657598" cy="2167924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14000"/>
                  </a:lnSpc>
                  <a:buNone/>
                </a:pPr>
                <a:r>
                  <a:rPr lang="en-US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Hitung</a:t>
                </a: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 </a:t>
                </a:r>
                <a:r>
                  <a:rPr lang="en-US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nilai</a:t>
                </a: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 m00, m01, m10</a:t>
                </a:r>
              </a:p>
              <a:p>
                <a:pPr marL="0" indent="0" algn="r">
                  <a:lnSpc>
                    <a:spcPct val="114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D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𝑝𝑞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ID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en-ID" sz="2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ID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ID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p>
                              </m:s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endParaRPr>
              </a:p>
            </p:txBody>
          </p:sp>
        </mc:Choice>
        <mc:Fallback xmlns="">
          <p:sp>
            <p:nvSpPr>
              <p:cNvPr id="31" name="Content Placeholder 3">
                <a:extLst>
                  <a:ext uri="{FF2B5EF4-FFF2-40B4-BE49-F238E27FC236}">
                    <a16:creationId xmlns:a16="http://schemas.microsoft.com/office/drawing/2014/main" id="{24912891-DB43-4BCF-9CBF-8B35C16007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3910" y="2292404"/>
                <a:ext cx="4657598" cy="2167924"/>
              </a:xfrm>
              <a:prstGeom prst="rect">
                <a:avLst/>
              </a:prstGeom>
              <a:blipFill>
                <a:blip r:embed="rId2"/>
                <a:stretch>
                  <a:fillRect t="-281" r="-1309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Rectangle 31">
            <a:extLst>
              <a:ext uri="{FF2B5EF4-FFF2-40B4-BE49-F238E27FC236}">
                <a16:creationId xmlns:a16="http://schemas.microsoft.com/office/drawing/2014/main" id="{6BDD0E9D-4D46-4C2E-81E6-7CB6CB9919E4}"/>
              </a:ext>
            </a:extLst>
          </p:cNvPr>
          <p:cNvSpPr/>
          <p:nvPr/>
        </p:nvSpPr>
        <p:spPr>
          <a:xfrm>
            <a:off x="881305" y="2668818"/>
            <a:ext cx="1489710" cy="768056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pusat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B54634C-F66A-4F40-A3CB-4EECC98A96A0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4164753" y="4460328"/>
            <a:ext cx="1" cy="360736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4618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FB75288-36C9-4299-AC5E-6CF1D84A636E}"/>
              </a:ext>
            </a:extLst>
          </p:cNvPr>
          <p:cNvSpPr/>
          <p:nvPr/>
        </p:nvSpPr>
        <p:spPr>
          <a:xfrm>
            <a:off x="1081726" y="522488"/>
            <a:ext cx="1112520" cy="495300"/>
          </a:xfrm>
          <a:prstGeom prst="ellipse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Mulai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6B923FA6-D212-4A8E-91FE-17961E3783B7}"/>
              </a:ext>
            </a:extLst>
          </p:cNvPr>
          <p:cNvSpPr/>
          <p:nvPr/>
        </p:nvSpPr>
        <p:spPr>
          <a:xfrm>
            <a:off x="712655" y="1444771"/>
            <a:ext cx="1843314" cy="768056"/>
          </a:xfrm>
          <a:prstGeom prst="parallelogram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Citra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groundtruth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biner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D18D6F-84B4-448F-A99E-7B0BE3861367}"/>
              </a:ext>
            </a:extLst>
          </p:cNvPr>
          <p:cNvSpPr/>
          <p:nvPr/>
        </p:nvSpPr>
        <p:spPr>
          <a:xfrm>
            <a:off x="3213378" y="1444771"/>
            <a:ext cx="1843314" cy="768056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orde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0 dan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orde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1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E14E3D-B03D-44D7-B437-700E0DFAB894}"/>
              </a:ext>
            </a:extLst>
          </p:cNvPr>
          <p:cNvSpPr/>
          <p:nvPr/>
        </p:nvSpPr>
        <p:spPr>
          <a:xfrm>
            <a:off x="3390180" y="2665746"/>
            <a:ext cx="1489710" cy="768056"/>
          </a:xfrm>
          <a:prstGeom prst="rect">
            <a:avLst/>
          </a:prstGeom>
          <a:solidFill>
            <a:srgbClr val="97C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centroid</a:t>
            </a:r>
            <a:endParaRPr lang="en-ID" sz="14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81B8A84-D8B7-4C76-8824-F0DBEBA5FF81}"/>
              </a:ext>
            </a:extLst>
          </p:cNvPr>
          <p:cNvSpPr/>
          <p:nvPr/>
        </p:nvSpPr>
        <p:spPr>
          <a:xfrm>
            <a:off x="748771" y="3887589"/>
            <a:ext cx="1754777" cy="573608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Normalisasi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pusat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51DDF5-3619-4D4C-8480-3B84FDE68E88}"/>
              </a:ext>
            </a:extLst>
          </p:cNvPr>
          <p:cNvSpPr/>
          <p:nvPr/>
        </p:nvSpPr>
        <p:spPr>
          <a:xfrm>
            <a:off x="3287365" y="3886720"/>
            <a:ext cx="1754777" cy="573608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Hu Moment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73B10D6B-C88A-4CA1-8FB6-04A4B715B5C1}"/>
              </a:ext>
            </a:extLst>
          </p:cNvPr>
          <p:cNvSpPr/>
          <p:nvPr/>
        </p:nvSpPr>
        <p:spPr>
          <a:xfrm>
            <a:off x="3243096" y="4821064"/>
            <a:ext cx="1843314" cy="768056"/>
          </a:xfrm>
          <a:prstGeom prst="parallelogram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Nilai Hu Moment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90C964D-933B-49B2-982A-FBC1410196AA}"/>
              </a:ext>
            </a:extLst>
          </p:cNvPr>
          <p:cNvSpPr/>
          <p:nvPr/>
        </p:nvSpPr>
        <p:spPr>
          <a:xfrm>
            <a:off x="988837" y="4957442"/>
            <a:ext cx="1301115" cy="495300"/>
          </a:xfrm>
          <a:prstGeom prst="ellipse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Selesai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MI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09E37F-12AD-4445-9425-612D16B3C135}"/>
              </a:ext>
            </a:extLst>
          </p:cNvPr>
          <p:cNvCxnSpPr>
            <a:stCxn id="4" idx="4"/>
            <a:endCxn id="6" idx="0"/>
          </p:cNvCxnSpPr>
          <p:nvPr/>
        </p:nvCxnSpPr>
        <p:spPr>
          <a:xfrm flipH="1">
            <a:off x="1634312" y="1017788"/>
            <a:ext cx="3674" cy="426983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9F09C76-738C-41FE-9034-CD3AA4925518}"/>
              </a:ext>
            </a:extLst>
          </p:cNvPr>
          <p:cNvCxnSpPr>
            <a:stCxn id="6" idx="2"/>
            <a:endCxn id="7" idx="1"/>
          </p:cNvCxnSpPr>
          <p:nvPr/>
        </p:nvCxnSpPr>
        <p:spPr>
          <a:xfrm>
            <a:off x="2459962" y="1828799"/>
            <a:ext cx="753416" cy="0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5633419-A9D3-4877-9C73-F2AEE34018FF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4135035" y="2212827"/>
            <a:ext cx="0" cy="452919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12D19A8-57A7-47D4-BC91-7FBDB728D376}"/>
              </a:ext>
            </a:extLst>
          </p:cNvPr>
          <p:cNvCxnSpPr>
            <a:cxnSpLocks/>
            <a:stCxn id="8" idx="1"/>
            <a:endCxn id="32" idx="3"/>
          </p:cNvCxnSpPr>
          <p:nvPr/>
        </p:nvCxnSpPr>
        <p:spPr>
          <a:xfrm flipH="1">
            <a:off x="2371015" y="3049774"/>
            <a:ext cx="1019165" cy="3072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C123EDD-0CE9-4103-A281-30A6799E359B}"/>
              </a:ext>
            </a:extLst>
          </p:cNvPr>
          <p:cNvCxnSpPr>
            <a:cxnSpLocks/>
            <a:stCxn id="32" idx="2"/>
            <a:endCxn id="9" idx="0"/>
          </p:cNvCxnSpPr>
          <p:nvPr/>
        </p:nvCxnSpPr>
        <p:spPr>
          <a:xfrm>
            <a:off x="1626160" y="3436874"/>
            <a:ext cx="0" cy="450715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370B273-D4DF-41F4-BEAC-2693590EC87C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2503548" y="4173524"/>
            <a:ext cx="783817" cy="869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067266-CE64-4FC6-B663-82B5266A1D6A}"/>
              </a:ext>
            </a:extLst>
          </p:cNvPr>
          <p:cNvCxnSpPr>
            <a:cxnSpLocks/>
            <a:stCxn id="11" idx="5"/>
            <a:endCxn id="12" idx="6"/>
          </p:cNvCxnSpPr>
          <p:nvPr/>
        </p:nvCxnSpPr>
        <p:spPr>
          <a:xfrm flipH="1">
            <a:off x="2289952" y="5205092"/>
            <a:ext cx="1049151" cy="0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ontent Placeholder 3">
                <a:extLst>
                  <a:ext uri="{FF2B5EF4-FFF2-40B4-BE49-F238E27FC236}">
                    <a16:creationId xmlns:a16="http://schemas.microsoft.com/office/drawing/2014/main" id="{24912891-DB43-4BCF-9CBF-8B35C16007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43910" y="2292404"/>
                <a:ext cx="4657598" cy="2167924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14000"/>
                  </a:lnSpc>
                  <a:buNone/>
                </a:pPr>
                <a:r>
                  <a:rPr lang="en-US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Hitung</a:t>
                </a: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 centroid </a:t>
                </a:r>
                <a:r>
                  <a:rPr lang="en-US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citra</a:t>
                </a:r>
                <a:endPara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endParaRPr>
              </a:p>
              <a:p>
                <a:pPr marL="0" indent="0" algn="r">
                  <a:lnSpc>
                    <a:spcPct val="114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acc>
                        <m:accPr>
                          <m:chr m:val="̅"/>
                          <m:ctrlPr>
                            <a:rPr lang="en-ID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d-ID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acc>
                      <m:r>
                        <a:rPr lang="id-ID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D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ID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10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ID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00</m:t>
                              </m:r>
                            </m:sub>
                          </m:sSub>
                        </m:den>
                      </m:f>
                      <m:r>
                        <a:rPr lang="id-ID" sz="2000" i="1">
                          <a:latin typeface="Cambria Math" panose="02040503050406030204" pitchFamily="18" charset="0"/>
                        </a:rPr>
                        <m:t>           </m:t>
                      </m:r>
                      <m:acc>
                        <m:accPr>
                          <m:chr m:val="̅"/>
                          <m:ctrlPr>
                            <a:rPr lang="en-ID" sz="20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id-ID" sz="20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id-ID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D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ID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01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lang="en-ID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e>
                            <m:sub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00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endParaRPr>
              </a:p>
            </p:txBody>
          </p:sp>
        </mc:Choice>
        <mc:Fallback xmlns="">
          <p:sp>
            <p:nvSpPr>
              <p:cNvPr id="31" name="Content Placeholder 3">
                <a:extLst>
                  <a:ext uri="{FF2B5EF4-FFF2-40B4-BE49-F238E27FC236}">
                    <a16:creationId xmlns:a16="http://schemas.microsoft.com/office/drawing/2014/main" id="{24912891-DB43-4BCF-9CBF-8B35C16007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3910" y="2292404"/>
                <a:ext cx="4657598" cy="2167924"/>
              </a:xfrm>
              <a:prstGeom prst="rect">
                <a:avLst/>
              </a:prstGeom>
              <a:blipFill>
                <a:blip r:embed="rId2"/>
                <a:stretch>
                  <a:fillRect t="-281" r="-1309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Rectangle 31">
            <a:extLst>
              <a:ext uri="{FF2B5EF4-FFF2-40B4-BE49-F238E27FC236}">
                <a16:creationId xmlns:a16="http://schemas.microsoft.com/office/drawing/2014/main" id="{6BDD0E9D-4D46-4C2E-81E6-7CB6CB9919E4}"/>
              </a:ext>
            </a:extLst>
          </p:cNvPr>
          <p:cNvSpPr/>
          <p:nvPr/>
        </p:nvSpPr>
        <p:spPr>
          <a:xfrm>
            <a:off x="881305" y="2668818"/>
            <a:ext cx="1489710" cy="768056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pusat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B54634C-F66A-4F40-A3CB-4EECC98A96A0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4164753" y="4460328"/>
            <a:ext cx="1" cy="360736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741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7FB75288-36C9-4299-AC5E-6CF1D84A636E}"/>
              </a:ext>
            </a:extLst>
          </p:cNvPr>
          <p:cNvSpPr/>
          <p:nvPr/>
        </p:nvSpPr>
        <p:spPr>
          <a:xfrm>
            <a:off x="1081726" y="522488"/>
            <a:ext cx="1112520" cy="495300"/>
          </a:xfrm>
          <a:prstGeom prst="ellipse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Mulai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6B923FA6-D212-4A8E-91FE-17961E3783B7}"/>
              </a:ext>
            </a:extLst>
          </p:cNvPr>
          <p:cNvSpPr/>
          <p:nvPr/>
        </p:nvSpPr>
        <p:spPr>
          <a:xfrm>
            <a:off x="712655" y="1444771"/>
            <a:ext cx="1843314" cy="768056"/>
          </a:xfrm>
          <a:prstGeom prst="parallelogram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Citra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groundtruth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biner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D18D6F-84B4-448F-A99E-7B0BE3861367}"/>
              </a:ext>
            </a:extLst>
          </p:cNvPr>
          <p:cNvSpPr/>
          <p:nvPr/>
        </p:nvSpPr>
        <p:spPr>
          <a:xfrm>
            <a:off x="3213378" y="1444771"/>
            <a:ext cx="1843314" cy="768056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orde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0 dan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orde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1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2E14E3D-B03D-44D7-B437-700E0DFAB894}"/>
              </a:ext>
            </a:extLst>
          </p:cNvPr>
          <p:cNvSpPr/>
          <p:nvPr/>
        </p:nvSpPr>
        <p:spPr>
          <a:xfrm>
            <a:off x="3390180" y="2665746"/>
            <a:ext cx="1489710" cy="768056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centroid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81B8A84-D8B7-4C76-8824-F0DBEBA5FF81}"/>
              </a:ext>
            </a:extLst>
          </p:cNvPr>
          <p:cNvSpPr/>
          <p:nvPr/>
        </p:nvSpPr>
        <p:spPr>
          <a:xfrm>
            <a:off x="748771" y="3887589"/>
            <a:ext cx="1754777" cy="573608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Normalisasi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pusat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51DDF5-3619-4D4C-8480-3B84FDE68E88}"/>
              </a:ext>
            </a:extLst>
          </p:cNvPr>
          <p:cNvSpPr/>
          <p:nvPr/>
        </p:nvSpPr>
        <p:spPr>
          <a:xfrm>
            <a:off x="3287365" y="3886720"/>
            <a:ext cx="1754777" cy="573608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Hu Moment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1" name="Parallelogram 10">
            <a:extLst>
              <a:ext uri="{FF2B5EF4-FFF2-40B4-BE49-F238E27FC236}">
                <a16:creationId xmlns:a16="http://schemas.microsoft.com/office/drawing/2014/main" id="{73B10D6B-C88A-4CA1-8FB6-04A4B715B5C1}"/>
              </a:ext>
            </a:extLst>
          </p:cNvPr>
          <p:cNvSpPr/>
          <p:nvPr/>
        </p:nvSpPr>
        <p:spPr>
          <a:xfrm>
            <a:off x="3243096" y="4821064"/>
            <a:ext cx="1843314" cy="768056"/>
          </a:xfrm>
          <a:prstGeom prst="parallelogram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Nilai Hu Moment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90C964D-933B-49B2-982A-FBC1410196AA}"/>
              </a:ext>
            </a:extLst>
          </p:cNvPr>
          <p:cNvSpPr/>
          <p:nvPr/>
        </p:nvSpPr>
        <p:spPr>
          <a:xfrm>
            <a:off x="988837" y="4957442"/>
            <a:ext cx="1301115" cy="495300"/>
          </a:xfrm>
          <a:prstGeom prst="ellipse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Selesai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MI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9F09E37F-12AD-4445-9425-612D16B3C135}"/>
              </a:ext>
            </a:extLst>
          </p:cNvPr>
          <p:cNvCxnSpPr>
            <a:stCxn id="4" idx="4"/>
            <a:endCxn id="6" idx="0"/>
          </p:cNvCxnSpPr>
          <p:nvPr/>
        </p:nvCxnSpPr>
        <p:spPr>
          <a:xfrm flipH="1">
            <a:off x="1634312" y="1017788"/>
            <a:ext cx="3674" cy="426983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9F09C76-738C-41FE-9034-CD3AA4925518}"/>
              </a:ext>
            </a:extLst>
          </p:cNvPr>
          <p:cNvCxnSpPr>
            <a:stCxn id="6" idx="2"/>
            <a:endCxn id="7" idx="1"/>
          </p:cNvCxnSpPr>
          <p:nvPr/>
        </p:nvCxnSpPr>
        <p:spPr>
          <a:xfrm>
            <a:off x="2459962" y="1828799"/>
            <a:ext cx="753416" cy="0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5633419-A9D3-4877-9C73-F2AEE34018FF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4135035" y="2212827"/>
            <a:ext cx="0" cy="452919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E12D19A8-57A7-47D4-BC91-7FBDB728D376}"/>
              </a:ext>
            </a:extLst>
          </p:cNvPr>
          <p:cNvCxnSpPr>
            <a:cxnSpLocks/>
            <a:stCxn id="8" idx="1"/>
            <a:endCxn id="32" idx="3"/>
          </p:cNvCxnSpPr>
          <p:nvPr/>
        </p:nvCxnSpPr>
        <p:spPr>
          <a:xfrm flipH="1">
            <a:off x="2371015" y="3049774"/>
            <a:ext cx="1019165" cy="3072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CC123EDD-0CE9-4103-A281-30A6799E359B}"/>
              </a:ext>
            </a:extLst>
          </p:cNvPr>
          <p:cNvCxnSpPr>
            <a:cxnSpLocks/>
            <a:stCxn id="32" idx="2"/>
            <a:endCxn id="9" idx="0"/>
          </p:cNvCxnSpPr>
          <p:nvPr/>
        </p:nvCxnSpPr>
        <p:spPr>
          <a:xfrm>
            <a:off x="1626160" y="3436874"/>
            <a:ext cx="0" cy="450715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6370B273-D4DF-41F4-BEAC-2693590EC87C}"/>
              </a:ext>
            </a:extLst>
          </p:cNvPr>
          <p:cNvCxnSpPr>
            <a:cxnSpLocks/>
            <a:stCxn id="9" idx="3"/>
            <a:endCxn id="10" idx="1"/>
          </p:cNvCxnSpPr>
          <p:nvPr/>
        </p:nvCxnSpPr>
        <p:spPr>
          <a:xfrm flipV="1">
            <a:off x="2503548" y="4173524"/>
            <a:ext cx="783817" cy="869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3067266-CE64-4FC6-B663-82B5266A1D6A}"/>
              </a:ext>
            </a:extLst>
          </p:cNvPr>
          <p:cNvCxnSpPr>
            <a:cxnSpLocks/>
            <a:stCxn id="11" idx="5"/>
            <a:endCxn id="12" idx="6"/>
          </p:cNvCxnSpPr>
          <p:nvPr/>
        </p:nvCxnSpPr>
        <p:spPr>
          <a:xfrm flipH="1">
            <a:off x="2289952" y="5205092"/>
            <a:ext cx="1049151" cy="0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ontent Placeholder 3">
                <a:extLst>
                  <a:ext uri="{FF2B5EF4-FFF2-40B4-BE49-F238E27FC236}">
                    <a16:creationId xmlns:a16="http://schemas.microsoft.com/office/drawing/2014/main" id="{24912891-DB43-4BCF-9CBF-8B35C16007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43910" y="2292404"/>
                <a:ext cx="4657598" cy="2167924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14000"/>
                  </a:lnSpc>
                  <a:buNone/>
                </a:pPr>
                <a:r>
                  <a:rPr lang="en-US" sz="20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Hitung</a:t>
                </a:r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 m11, m20, m02, m21, m12, m30, m03</a:t>
                </a:r>
              </a:p>
              <a:p>
                <a:pPr marL="0" indent="0" algn="r">
                  <a:lnSpc>
                    <a:spcPct val="114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D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sz="20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id-ID" sz="2000" i="1">
                              <a:latin typeface="Cambria Math" panose="02040503050406030204" pitchFamily="18" charset="0"/>
                            </a:rPr>
                            <m:t>𝑝𝑞</m:t>
                          </m:r>
                        </m:sub>
                      </m:sSub>
                      <m:r>
                        <a:rPr lang="id-ID" sz="2000" i="1">
                          <a:latin typeface="Cambria Math" panose="02040503050406030204" pitchFamily="18" charset="0"/>
                        </a:rPr>
                        <m:t>=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ID" sz="20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d-ID" sz="20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id-ID" sz="2000" i="1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id-ID" sz="2000" i="1">
                              <a:latin typeface="Cambria Math" panose="02040503050406030204" pitchFamily="18" charset="0"/>
                            </a:rPr>
                            <m:t>𝑀</m:t>
                          </m:r>
                          <m:r>
                            <a:rPr lang="id-ID" sz="20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nary>
                            <m:naryPr>
                              <m:chr m:val="∑"/>
                              <m:limLoc m:val="undOvr"/>
                              <m:ctrlPr>
                                <a:rPr lang="en-ID" sz="20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=0</m:t>
                              </m:r>
                            </m:sub>
                            <m:sup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sup>
                            <m:e>
                              <m:sSup>
                                <m:sSupPr>
                                  <m:ctrlPr>
                                    <a:rPr lang="en-ID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ID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d-ID" sz="2000" i="1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  <m:r>
                                        <a:rPr lang="id-ID" sz="20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ID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d-ID" sz="2000" i="1">
                                              <a:latin typeface="Cambria Math" panose="02040503050406030204" pitchFamily="18" charset="0"/>
                                            </a:rPr>
                                            <m:t>𝑥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id-ID" sz="2000" i="1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sup>
                              </m:sSup>
                              <m:sSup>
                                <m:sSupPr>
                                  <m:ctrlPr>
                                    <a:rPr lang="en-ID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ID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id-ID" sz="2000" i="1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  <m:r>
                                        <a:rPr lang="id-ID" sz="20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̅"/>
                                          <m:ctrlPr>
                                            <a:rPr lang="en-ID" sz="20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r>
                                            <a:rPr lang="id-ID" sz="20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id-ID" sz="200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p>
                              </m:sSup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r>
                                <a:rPr lang="id-ID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endParaRPr>
              </a:p>
            </p:txBody>
          </p:sp>
        </mc:Choice>
        <mc:Fallback xmlns="">
          <p:sp>
            <p:nvSpPr>
              <p:cNvPr id="31" name="Content Placeholder 3">
                <a:extLst>
                  <a:ext uri="{FF2B5EF4-FFF2-40B4-BE49-F238E27FC236}">
                    <a16:creationId xmlns:a16="http://schemas.microsoft.com/office/drawing/2014/main" id="{24912891-DB43-4BCF-9CBF-8B35C16007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3910" y="2292404"/>
                <a:ext cx="4657598" cy="2167924"/>
              </a:xfrm>
              <a:prstGeom prst="rect">
                <a:avLst/>
              </a:prstGeom>
              <a:blipFill>
                <a:blip r:embed="rId2"/>
                <a:stretch>
                  <a:fillRect t="-281" r="-2618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2" name="Rectangle 31">
            <a:extLst>
              <a:ext uri="{FF2B5EF4-FFF2-40B4-BE49-F238E27FC236}">
                <a16:creationId xmlns:a16="http://schemas.microsoft.com/office/drawing/2014/main" id="{6BDD0E9D-4D46-4C2E-81E6-7CB6CB9919E4}"/>
              </a:ext>
            </a:extLst>
          </p:cNvPr>
          <p:cNvSpPr/>
          <p:nvPr/>
        </p:nvSpPr>
        <p:spPr>
          <a:xfrm>
            <a:off x="881305" y="2668818"/>
            <a:ext cx="1489710" cy="768056"/>
          </a:xfrm>
          <a:prstGeom prst="rect">
            <a:avLst/>
          </a:prstGeom>
          <a:solidFill>
            <a:srgbClr val="97C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pusat</a:t>
            </a:r>
            <a:endParaRPr lang="en-ID" sz="14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7B54634C-F66A-4F40-A3CB-4EECC98A96A0}"/>
              </a:ext>
            </a:extLst>
          </p:cNvPr>
          <p:cNvCxnSpPr>
            <a:cxnSpLocks/>
            <a:stCxn id="10" idx="2"/>
            <a:endCxn id="11" idx="0"/>
          </p:cNvCxnSpPr>
          <p:nvPr/>
        </p:nvCxnSpPr>
        <p:spPr>
          <a:xfrm flipH="1">
            <a:off x="4164753" y="4460328"/>
            <a:ext cx="1" cy="360736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3491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Circle: Hollow 64">
            <a:extLst>
              <a:ext uri="{FF2B5EF4-FFF2-40B4-BE49-F238E27FC236}">
                <a16:creationId xmlns:a16="http://schemas.microsoft.com/office/drawing/2014/main" id="{B52DCBE2-E4B0-47C3-AA75-C1B967A46A14}"/>
              </a:ext>
            </a:extLst>
          </p:cNvPr>
          <p:cNvSpPr/>
          <p:nvPr/>
        </p:nvSpPr>
        <p:spPr>
          <a:xfrm flipV="1">
            <a:off x="1965632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OUTLINE</a:t>
            </a:r>
          </a:p>
        </p:txBody>
      </p:sp>
      <p:sp>
        <p:nvSpPr>
          <p:cNvPr id="20" name="Circle: Hollow 19">
            <a:extLst>
              <a:ext uri="{FF2B5EF4-FFF2-40B4-BE49-F238E27FC236}">
                <a16:creationId xmlns:a16="http://schemas.microsoft.com/office/drawing/2014/main" id="{88EF72CE-2780-4BEB-A7F8-F675CF0E52EF}"/>
              </a:ext>
            </a:extLst>
          </p:cNvPr>
          <p:cNvSpPr/>
          <p:nvPr/>
        </p:nvSpPr>
        <p:spPr>
          <a:xfrm flipV="1">
            <a:off x="1965633" y="3582534"/>
            <a:ext cx="337560" cy="337560"/>
          </a:xfrm>
          <a:prstGeom prst="donu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B703BF9-A5BD-4298-A0EF-5830BB498A21}"/>
              </a:ext>
            </a:extLst>
          </p:cNvPr>
          <p:cNvSpPr txBox="1"/>
          <p:nvPr/>
        </p:nvSpPr>
        <p:spPr>
          <a:xfrm>
            <a:off x="1078676" y="4067475"/>
            <a:ext cx="211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PENDAHULUAN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D6AF602-88CF-471D-BD1E-3B712996C65B}"/>
              </a:ext>
            </a:extLst>
          </p:cNvPr>
          <p:cNvSpPr txBox="1"/>
          <p:nvPr/>
        </p:nvSpPr>
        <p:spPr>
          <a:xfrm>
            <a:off x="3952703" y="4067475"/>
            <a:ext cx="187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METODOLOGI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39A9D3-C461-4418-B926-52A56823C985}"/>
              </a:ext>
            </a:extLst>
          </p:cNvPr>
          <p:cNvSpPr txBox="1"/>
          <p:nvPr/>
        </p:nvSpPr>
        <p:spPr>
          <a:xfrm>
            <a:off x="6589486" y="4067475"/>
            <a:ext cx="19543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UJI COBA 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DAN 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PEMBAHASAN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82B856E-C650-41E7-9BF1-0E757D0DC4E8}"/>
              </a:ext>
            </a:extLst>
          </p:cNvPr>
          <p:cNvSpPr txBox="1"/>
          <p:nvPr/>
        </p:nvSpPr>
        <p:spPr>
          <a:xfrm>
            <a:off x="9306419" y="4067475"/>
            <a:ext cx="18069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KESIMPULAN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DAN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SARAN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FA3C7EC-C6BE-4E4C-8426-7B1666468673}"/>
              </a:ext>
            </a:extLst>
          </p:cNvPr>
          <p:cNvCxnSpPr>
            <a:cxnSpLocks/>
            <a:stCxn id="20" idx="6"/>
            <a:endCxn id="34" idx="2"/>
          </p:cNvCxnSpPr>
          <p:nvPr/>
        </p:nvCxnSpPr>
        <p:spPr>
          <a:xfrm>
            <a:off x="2303193" y="3751314"/>
            <a:ext cx="2380437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Circle: Hollow 33">
            <a:extLst>
              <a:ext uri="{FF2B5EF4-FFF2-40B4-BE49-F238E27FC236}">
                <a16:creationId xmlns:a16="http://schemas.microsoft.com/office/drawing/2014/main" id="{F5818302-DF46-471D-8058-87519FC22328}"/>
              </a:ext>
            </a:extLst>
          </p:cNvPr>
          <p:cNvSpPr/>
          <p:nvPr/>
        </p:nvSpPr>
        <p:spPr>
          <a:xfrm flipV="1">
            <a:off x="4683630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BD1394F-6AD9-4A0B-8CDF-A385A9893C5F}"/>
              </a:ext>
            </a:extLst>
          </p:cNvPr>
          <p:cNvCxnSpPr>
            <a:cxnSpLocks/>
            <a:stCxn id="34" idx="6"/>
            <a:endCxn id="43" idx="2"/>
          </p:cNvCxnSpPr>
          <p:nvPr/>
        </p:nvCxnSpPr>
        <p:spPr>
          <a:xfrm>
            <a:off x="5021190" y="3751314"/>
            <a:ext cx="2376706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ircle: Hollow 42">
            <a:extLst>
              <a:ext uri="{FF2B5EF4-FFF2-40B4-BE49-F238E27FC236}">
                <a16:creationId xmlns:a16="http://schemas.microsoft.com/office/drawing/2014/main" id="{5CB63097-A3B6-48A1-88CF-7ACD352BD7F5}"/>
              </a:ext>
            </a:extLst>
          </p:cNvPr>
          <p:cNvSpPr/>
          <p:nvPr/>
        </p:nvSpPr>
        <p:spPr>
          <a:xfrm flipV="1">
            <a:off x="7397896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C1A1CF26-BCAF-494D-A234-02F870A18604}"/>
              </a:ext>
            </a:extLst>
          </p:cNvPr>
          <p:cNvSpPr/>
          <p:nvPr/>
        </p:nvSpPr>
        <p:spPr>
          <a:xfrm rot="8100000">
            <a:off x="1653995" y="2226258"/>
            <a:ext cx="960834" cy="960834"/>
          </a:xfrm>
          <a:custGeom>
            <a:avLst/>
            <a:gdLst>
              <a:gd name="connsiteX0" fmla="*/ 289498 w 960834"/>
              <a:gd name="connsiteY0" fmla="*/ 671336 h 960834"/>
              <a:gd name="connsiteX1" fmla="*/ 671336 w 960834"/>
              <a:gd name="connsiteY1" fmla="*/ 671336 h 960834"/>
              <a:gd name="connsiteX2" fmla="*/ 671336 w 960834"/>
              <a:gd name="connsiteY2" fmla="*/ 289498 h 960834"/>
              <a:gd name="connsiteX3" fmla="*/ 289498 w 960834"/>
              <a:gd name="connsiteY3" fmla="*/ 289498 h 960834"/>
              <a:gd name="connsiteX4" fmla="*/ 289498 w 960834"/>
              <a:gd name="connsiteY4" fmla="*/ 671336 h 960834"/>
              <a:gd name="connsiteX5" fmla="*/ 140711 w 960834"/>
              <a:gd name="connsiteY5" fmla="*/ 820123 h 960834"/>
              <a:gd name="connsiteX6" fmla="*/ 0 w 960834"/>
              <a:gd name="connsiteY6" fmla="*/ 480417 h 960834"/>
              <a:gd name="connsiteX7" fmla="*/ 480417 w 960834"/>
              <a:gd name="connsiteY7" fmla="*/ 0 h 960834"/>
              <a:gd name="connsiteX8" fmla="*/ 960834 w 960834"/>
              <a:gd name="connsiteY8" fmla="*/ 0 h 960834"/>
              <a:gd name="connsiteX9" fmla="*/ 960834 w 960834"/>
              <a:gd name="connsiteY9" fmla="*/ 480417 h 960834"/>
              <a:gd name="connsiteX10" fmla="*/ 480417 w 960834"/>
              <a:gd name="connsiteY10" fmla="*/ 960834 h 960834"/>
              <a:gd name="connsiteX11" fmla="*/ 140711 w 960834"/>
              <a:gd name="connsiteY11" fmla="*/ 820123 h 96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60834" h="960834">
                <a:moveTo>
                  <a:pt x="289498" y="671336"/>
                </a:moveTo>
                <a:cubicBezTo>
                  <a:pt x="394940" y="776777"/>
                  <a:pt x="565894" y="776777"/>
                  <a:pt x="671336" y="671336"/>
                </a:cubicBezTo>
                <a:cubicBezTo>
                  <a:pt x="776777" y="565894"/>
                  <a:pt x="776777" y="394940"/>
                  <a:pt x="671336" y="289498"/>
                </a:cubicBezTo>
                <a:cubicBezTo>
                  <a:pt x="565894" y="184057"/>
                  <a:pt x="394940" y="184057"/>
                  <a:pt x="289498" y="289498"/>
                </a:cubicBezTo>
                <a:cubicBezTo>
                  <a:pt x="184057" y="394940"/>
                  <a:pt x="184057" y="565894"/>
                  <a:pt x="289498" y="671336"/>
                </a:cubicBezTo>
                <a:close/>
                <a:moveTo>
                  <a:pt x="140711" y="820123"/>
                </a:moveTo>
                <a:cubicBezTo>
                  <a:pt x="53773" y="733185"/>
                  <a:pt x="0" y="613080"/>
                  <a:pt x="0" y="480417"/>
                </a:cubicBezTo>
                <a:cubicBezTo>
                  <a:pt x="0" y="215090"/>
                  <a:pt x="215090" y="0"/>
                  <a:pt x="480417" y="0"/>
                </a:cubicBezTo>
                <a:lnTo>
                  <a:pt x="960834" y="0"/>
                </a:lnTo>
                <a:lnTo>
                  <a:pt x="960834" y="480417"/>
                </a:lnTo>
                <a:cubicBezTo>
                  <a:pt x="960834" y="745744"/>
                  <a:pt x="745744" y="960834"/>
                  <a:pt x="480417" y="960834"/>
                </a:cubicBezTo>
                <a:cubicBezTo>
                  <a:pt x="347754" y="960834"/>
                  <a:pt x="227649" y="907062"/>
                  <a:pt x="140711" y="820123"/>
                </a:cubicBezTo>
                <a:close/>
              </a:path>
            </a:pathLst>
          </a:cu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Circle: Hollow 55">
            <a:extLst>
              <a:ext uri="{FF2B5EF4-FFF2-40B4-BE49-F238E27FC236}">
                <a16:creationId xmlns:a16="http://schemas.microsoft.com/office/drawing/2014/main" id="{B2CA7BD2-55C7-4805-85D6-82FA2F79D43A}"/>
              </a:ext>
            </a:extLst>
          </p:cNvPr>
          <p:cNvSpPr/>
          <p:nvPr/>
        </p:nvSpPr>
        <p:spPr>
          <a:xfrm flipV="1">
            <a:off x="10041091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72FB303-9A43-4ECB-A82A-2069EE8AB322}"/>
              </a:ext>
            </a:extLst>
          </p:cNvPr>
          <p:cNvCxnSpPr>
            <a:cxnSpLocks/>
            <a:stCxn id="43" idx="6"/>
            <a:endCxn id="56" idx="2"/>
          </p:cNvCxnSpPr>
          <p:nvPr/>
        </p:nvCxnSpPr>
        <p:spPr>
          <a:xfrm>
            <a:off x="7735456" y="3751314"/>
            <a:ext cx="2305635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A7290DC-4CC9-4120-B1EB-FBA2832DCCAF}"/>
              </a:ext>
            </a:extLst>
          </p:cNvPr>
          <p:cNvCxnSpPr/>
          <p:nvPr/>
        </p:nvCxnSpPr>
        <p:spPr>
          <a:xfrm>
            <a:off x="5718629" y="1567541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98606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20" grpId="0" animBg="1"/>
      <p:bldP spid="18" grpId="0"/>
      <p:bldP spid="26" grpId="0"/>
      <p:bldP spid="27" grpId="0"/>
      <p:bldP spid="28" grpId="0"/>
      <p:bldP spid="5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MI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ontent Placeholder 3">
                <a:extLst>
                  <a:ext uri="{FF2B5EF4-FFF2-40B4-BE49-F238E27FC236}">
                    <a16:creationId xmlns:a16="http://schemas.microsoft.com/office/drawing/2014/main" id="{24912891-DB43-4BCF-9CBF-8B35C16007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43910" y="2292404"/>
                <a:ext cx="4657598" cy="2167924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14000"/>
                  </a:lnSpc>
                  <a:buNone/>
                </a:pPr>
                <a: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Faktor </a:t>
                </a:r>
                <a:r>
                  <a:rPr lang="en-US" sz="18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normalisasi</a:t>
                </a:r>
                <a: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sz="2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= </m:t>
                    </m:r>
                    <m:d>
                      <m:dPr>
                        <m:ctrlPr>
                          <a:rPr lang="en-ID" sz="2000" i="1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ID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𝑝</m:t>
                            </m:r>
                            <m:r>
                              <a:rPr lang="en-US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+</m:t>
                            </m:r>
                            <m:r>
                              <a:rPr lang="en-US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𝑞</m:t>
                            </m:r>
                          </m:num>
                          <m:den>
                            <m:r>
                              <a:rPr lang="en-US" sz="20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den>
                        </m:f>
                      </m:e>
                    </m:d>
                    <m:r>
                      <a:rPr lang="en-US" sz="2000" i="1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ambria Math" panose="02040503050406030204" pitchFamily="18" charset="0"/>
                      </a:rPr>
                      <m:t>+1</m:t>
                    </m:r>
                  </m:oMath>
                </a14:m>
                <a:endPara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endParaRPr>
              </a:p>
              <a:p>
                <a:pPr marL="0" indent="0" algn="r">
                  <a:lnSpc>
                    <a:spcPct val="114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D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d-ID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id-ID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  <m:t>𝑝𝑞</m:t>
                          </m:r>
                        </m:sub>
                      </m:sSub>
                      <m:r>
                        <a:rPr lang="id-ID" sz="2000" i="1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ID" sz="2000" i="1">
                              <a:solidFill>
                                <a:schemeClr val="tx1">
                                  <a:lumMod val="75000"/>
                                  <a:lumOff val="25000"/>
                                </a:schemeClr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ID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d-ID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id-ID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𝑝𝑞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en-ID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en-ID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d-ID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𝜇</m:t>
                                  </m:r>
                                </m:e>
                                <m:sub>
                                  <m:r>
                                    <a:rPr lang="id-ID" sz="2000" i="1">
                                      <a:solidFill>
                                        <a:schemeClr val="tx1">
                                          <a:lumMod val="75000"/>
                                          <a:lumOff val="25000"/>
                                        </a:schemeClr>
                                      </a:solidFill>
                                      <a:latin typeface="Cambria Math" panose="02040503050406030204" pitchFamily="18" charset="0"/>
                                    </a:rPr>
                                    <m:t>00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id-ID" sz="2000" i="1">
                                  <a:solidFill>
                                    <a:schemeClr val="tx1">
                                      <a:lumMod val="75000"/>
                                      <a:lumOff val="25000"/>
                                    </a:schemeClr>
                                  </a:solidFill>
                                  <a:latin typeface="Cambria Math" panose="02040503050406030204" pitchFamily="18" charset="0"/>
                                </a:rPr>
                                <m:t>𝛾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endParaRPr>
              </a:p>
            </p:txBody>
          </p:sp>
        </mc:Choice>
        <mc:Fallback xmlns="">
          <p:sp>
            <p:nvSpPr>
              <p:cNvPr id="31" name="Content Placeholder 3">
                <a:extLst>
                  <a:ext uri="{FF2B5EF4-FFF2-40B4-BE49-F238E27FC236}">
                    <a16:creationId xmlns:a16="http://schemas.microsoft.com/office/drawing/2014/main" id="{24912891-DB43-4BCF-9CBF-8B35C16007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43910" y="2292404"/>
                <a:ext cx="4657598" cy="2167924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5" name="Oval 24">
            <a:extLst>
              <a:ext uri="{FF2B5EF4-FFF2-40B4-BE49-F238E27FC236}">
                <a16:creationId xmlns:a16="http://schemas.microsoft.com/office/drawing/2014/main" id="{9A3F2A5F-F9D8-4B42-A58D-05E3D8573EAE}"/>
              </a:ext>
            </a:extLst>
          </p:cNvPr>
          <p:cNvSpPr/>
          <p:nvPr/>
        </p:nvSpPr>
        <p:spPr>
          <a:xfrm>
            <a:off x="1081726" y="522488"/>
            <a:ext cx="1112520" cy="495300"/>
          </a:xfrm>
          <a:prstGeom prst="ellipse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Mulai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7" name="Parallelogram 26">
            <a:extLst>
              <a:ext uri="{FF2B5EF4-FFF2-40B4-BE49-F238E27FC236}">
                <a16:creationId xmlns:a16="http://schemas.microsoft.com/office/drawing/2014/main" id="{977CAF40-118B-40D2-8F59-00E432F0AC22}"/>
              </a:ext>
            </a:extLst>
          </p:cNvPr>
          <p:cNvSpPr/>
          <p:nvPr/>
        </p:nvSpPr>
        <p:spPr>
          <a:xfrm>
            <a:off x="712655" y="1444771"/>
            <a:ext cx="1843314" cy="768056"/>
          </a:xfrm>
          <a:prstGeom prst="parallelogram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Citra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groundtruth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biner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F686323-68D4-4CE4-A920-502D6991D770}"/>
              </a:ext>
            </a:extLst>
          </p:cNvPr>
          <p:cNvSpPr/>
          <p:nvPr/>
        </p:nvSpPr>
        <p:spPr>
          <a:xfrm>
            <a:off x="3213378" y="1444771"/>
            <a:ext cx="1843314" cy="768056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orde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0 dan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orde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1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18D2E792-2955-4FC5-B00D-7FD670B1F775}"/>
              </a:ext>
            </a:extLst>
          </p:cNvPr>
          <p:cNvSpPr/>
          <p:nvPr/>
        </p:nvSpPr>
        <p:spPr>
          <a:xfrm>
            <a:off x="3390180" y="2665746"/>
            <a:ext cx="1489710" cy="768056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centroid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8BA10DD-45DD-4568-9B0D-65F704A2752D}"/>
              </a:ext>
            </a:extLst>
          </p:cNvPr>
          <p:cNvSpPr/>
          <p:nvPr/>
        </p:nvSpPr>
        <p:spPr>
          <a:xfrm>
            <a:off x="748771" y="3887589"/>
            <a:ext cx="1754777" cy="573608"/>
          </a:xfrm>
          <a:prstGeom prst="rect">
            <a:avLst/>
          </a:prstGeom>
          <a:solidFill>
            <a:srgbClr val="97C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Normalisasi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pusat</a:t>
            </a:r>
            <a:endParaRPr lang="en-ID" sz="14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F390C4F-6DD0-4FBF-817E-A5BD359A16AA}"/>
              </a:ext>
            </a:extLst>
          </p:cNvPr>
          <p:cNvSpPr/>
          <p:nvPr/>
        </p:nvSpPr>
        <p:spPr>
          <a:xfrm>
            <a:off x="3287365" y="3886720"/>
            <a:ext cx="1754777" cy="573608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Hu Moment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5" name="Parallelogram 34">
            <a:extLst>
              <a:ext uri="{FF2B5EF4-FFF2-40B4-BE49-F238E27FC236}">
                <a16:creationId xmlns:a16="http://schemas.microsoft.com/office/drawing/2014/main" id="{0C59769D-839A-4FAD-A49D-BA6EA94BA933}"/>
              </a:ext>
            </a:extLst>
          </p:cNvPr>
          <p:cNvSpPr/>
          <p:nvPr/>
        </p:nvSpPr>
        <p:spPr>
          <a:xfrm>
            <a:off x="3243096" y="4821064"/>
            <a:ext cx="1843314" cy="768056"/>
          </a:xfrm>
          <a:prstGeom prst="parallelogram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Nilai Hu Moment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65C75FA-DEE6-45E8-9689-9DD941AEABE7}"/>
              </a:ext>
            </a:extLst>
          </p:cNvPr>
          <p:cNvSpPr/>
          <p:nvPr/>
        </p:nvSpPr>
        <p:spPr>
          <a:xfrm>
            <a:off x="988837" y="4957442"/>
            <a:ext cx="1301115" cy="495300"/>
          </a:xfrm>
          <a:prstGeom prst="ellipse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Selesai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03F2345-B50E-4092-8B84-E806DA0830A6}"/>
              </a:ext>
            </a:extLst>
          </p:cNvPr>
          <p:cNvCxnSpPr>
            <a:stCxn id="25" idx="4"/>
            <a:endCxn id="27" idx="0"/>
          </p:cNvCxnSpPr>
          <p:nvPr/>
        </p:nvCxnSpPr>
        <p:spPr>
          <a:xfrm flipH="1">
            <a:off x="1634312" y="1017788"/>
            <a:ext cx="3674" cy="426983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CD28EECF-D87A-4A5C-BB6A-7181389A97CB}"/>
              </a:ext>
            </a:extLst>
          </p:cNvPr>
          <p:cNvCxnSpPr>
            <a:stCxn id="27" idx="2"/>
            <a:endCxn id="29" idx="1"/>
          </p:cNvCxnSpPr>
          <p:nvPr/>
        </p:nvCxnSpPr>
        <p:spPr>
          <a:xfrm>
            <a:off x="2459962" y="1828799"/>
            <a:ext cx="753416" cy="0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643BF5B9-A82C-49AB-82EF-994C59C449D4}"/>
              </a:ext>
            </a:extLst>
          </p:cNvPr>
          <p:cNvCxnSpPr>
            <a:stCxn id="29" idx="2"/>
            <a:endCxn id="30" idx="0"/>
          </p:cNvCxnSpPr>
          <p:nvPr/>
        </p:nvCxnSpPr>
        <p:spPr>
          <a:xfrm>
            <a:off x="4135035" y="2212827"/>
            <a:ext cx="0" cy="452919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EFB01FE4-CEA1-4C2A-876A-F5BAA6615F5C}"/>
              </a:ext>
            </a:extLst>
          </p:cNvPr>
          <p:cNvCxnSpPr>
            <a:cxnSpLocks/>
            <a:stCxn id="30" idx="1"/>
            <a:endCxn id="44" idx="3"/>
          </p:cNvCxnSpPr>
          <p:nvPr/>
        </p:nvCxnSpPr>
        <p:spPr>
          <a:xfrm flipH="1">
            <a:off x="2371015" y="3049774"/>
            <a:ext cx="1019165" cy="3072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9E2BF8B1-2E90-49CE-A578-17D60A118DD2}"/>
              </a:ext>
            </a:extLst>
          </p:cNvPr>
          <p:cNvCxnSpPr>
            <a:cxnSpLocks/>
            <a:stCxn id="44" idx="2"/>
            <a:endCxn id="33" idx="0"/>
          </p:cNvCxnSpPr>
          <p:nvPr/>
        </p:nvCxnSpPr>
        <p:spPr>
          <a:xfrm>
            <a:off x="1626160" y="3436874"/>
            <a:ext cx="0" cy="450715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2DF416A5-11F1-4942-BE3C-08DCCA33BB97}"/>
              </a:ext>
            </a:extLst>
          </p:cNvPr>
          <p:cNvCxnSpPr>
            <a:cxnSpLocks/>
            <a:stCxn id="33" idx="3"/>
            <a:endCxn id="34" idx="1"/>
          </p:cNvCxnSpPr>
          <p:nvPr/>
        </p:nvCxnSpPr>
        <p:spPr>
          <a:xfrm flipV="1">
            <a:off x="2503548" y="4173524"/>
            <a:ext cx="783817" cy="869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1F3254A-21A5-4AA0-92AD-CEC56149EC07}"/>
              </a:ext>
            </a:extLst>
          </p:cNvPr>
          <p:cNvCxnSpPr>
            <a:cxnSpLocks/>
            <a:stCxn id="35" idx="5"/>
            <a:endCxn id="36" idx="6"/>
          </p:cNvCxnSpPr>
          <p:nvPr/>
        </p:nvCxnSpPr>
        <p:spPr>
          <a:xfrm flipH="1">
            <a:off x="2289952" y="5205092"/>
            <a:ext cx="1049151" cy="0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5D396EAD-2FF2-4CA0-957E-B5917FCAB4D8}"/>
              </a:ext>
            </a:extLst>
          </p:cNvPr>
          <p:cNvSpPr/>
          <p:nvPr/>
        </p:nvSpPr>
        <p:spPr>
          <a:xfrm>
            <a:off x="881305" y="2668818"/>
            <a:ext cx="1489710" cy="768056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momen</a:t>
            </a:r>
            <a:r>
              <a:rPr lang="en-US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4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pusat</a:t>
            </a:r>
            <a:endParaRPr lang="en-ID" sz="14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7BCD5779-6855-4B25-8BD1-8B61DFE5B872}"/>
              </a:ext>
            </a:extLst>
          </p:cNvPr>
          <p:cNvCxnSpPr>
            <a:cxnSpLocks/>
            <a:stCxn id="34" idx="2"/>
            <a:endCxn id="35" idx="0"/>
          </p:cNvCxnSpPr>
          <p:nvPr/>
        </p:nvCxnSpPr>
        <p:spPr>
          <a:xfrm flipH="1">
            <a:off x="4164753" y="4460328"/>
            <a:ext cx="1" cy="360736"/>
          </a:xfrm>
          <a:prstGeom prst="straightConnector1">
            <a:avLst/>
          </a:prstGeom>
          <a:ln w="47625">
            <a:solidFill>
              <a:schemeClr val="tx1">
                <a:lumMod val="75000"/>
                <a:lumOff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4360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MI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1" name="Content Placeholder 3">
                <a:extLst>
                  <a:ext uri="{FF2B5EF4-FFF2-40B4-BE49-F238E27FC236}">
                    <a16:creationId xmlns:a16="http://schemas.microsoft.com/office/drawing/2014/main" id="{24912891-DB43-4BCF-9CBF-8B35C16007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607834" y="2345831"/>
                <a:ext cx="4657598" cy="1407886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14000"/>
                  </a:lnSpc>
                  <a:buNone/>
                </a:pPr>
                <a: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Hitung tujuh </a:t>
                </a:r>
                <a:r>
                  <a:rPr lang="en-US" sz="18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nilai</a:t>
                </a:r>
                <a: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 </a:t>
                </a:r>
                <a:r>
                  <a:rPr lang="en-US" sz="18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momen</a:t>
                </a:r>
                <a: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 invariants</a:t>
                </a:r>
              </a:p>
              <a:p>
                <a:pPr marL="539750" lvl="1" indent="0" algn="r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ID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ID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sz="2000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,</a:t>
                </a:r>
                <a:r>
                  <a:rPr lang="en-ID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20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sz="2000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,</a:t>
                </a:r>
                <a:r>
                  <a:rPr lang="en-ID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sz="2000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,</a:t>
                </a:r>
                <a:r>
                  <a:rPr lang="en-ID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sz="2000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,</a:t>
                </a:r>
                <a:r>
                  <a:rPr lang="en-ID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sz="2000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6</m:t>
                        </m:r>
                      </m:sub>
                    </m:sSub>
                  </m:oMath>
                </a14:m>
                <a:r>
                  <a:rPr lang="en-US" sz="20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,</a:t>
                </a:r>
                <a:r>
                  <a:rPr lang="en-ID" sz="2000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ID" sz="20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id-ID" sz="2000" i="1">
                            <a:latin typeface="Cambria Math" panose="02040503050406030204" pitchFamily="18" charset="0"/>
                          </a:rPr>
                          <m:t>𝜙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7</m:t>
                        </m:r>
                      </m:sub>
                    </m:sSub>
                  </m:oMath>
                </a14:m>
                <a:endParaRPr lang="en-US" sz="2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endParaRPr>
              </a:p>
            </p:txBody>
          </p:sp>
        </mc:Choice>
        <mc:Fallback xmlns="">
          <p:sp>
            <p:nvSpPr>
              <p:cNvPr id="31" name="Content Placeholder 3">
                <a:extLst>
                  <a:ext uri="{FF2B5EF4-FFF2-40B4-BE49-F238E27FC236}">
                    <a16:creationId xmlns:a16="http://schemas.microsoft.com/office/drawing/2014/main" id="{24912891-DB43-4BCF-9CBF-8B35C16007B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07834" y="2345831"/>
                <a:ext cx="4657598" cy="1407886"/>
              </a:xfrm>
              <a:prstGeom prst="rect">
                <a:avLst/>
              </a:prstGeom>
              <a:blipFill>
                <a:blip r:embed="rId2"/>
                <a:stretch>
                  <a:fillRect t="-1299" r="-1047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794F7F4D-D2DB-42A9-8DEF-00EB468C0F30}"/>
              </a:ext>
            </a:extLst>
          </p:cNvPr>
          <p:cNvGrpSpPr/>
          <p:nvPr/>
        </p:nvGrpSpPr>
        <p:grpSpPr>
          <a:xfrm>
            <a:off x="712655" y="522488"/>
            <a:ext cx="4373755" cy="5066632"/>
            <a:chOff x="712655" y="522488"/>
            <a:chExt cx="4373755" cy="5066632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2C89F8F7-8113-4F5F-9C12-287FD3D4F3A2}"/>
                </a:ext>
              </a:extLst>
            </p:cNvPr>
            <p:cNvSpPr/>
            <p:nvPr/>
          </p:nvSpPr>
          <p:spPr>
            <a:xfrm>
              <a:off x="1081726" y="522488"/>
              <a:ext cx="1112520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Mulai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24" name="Parallelogram 23">
              <a:extLst>
                <a:ext uri="{FF2B5EF4-FFF2-40B4-BE49-F238E27FC236}">
                  <a16:creationId xmlns:a16="http://schemas.microsoft.com/office/drawing/2014/main" id="{A3D61535-079A-4D48-B69B-0B6ED5713945}"/>
                </a:ext>
              </a:extLst>
            </p:cNvPr>
            <p:cNvSpPr/>
            <p:nvPr/>
          </p:nvSpPr>
          <p:spPr>
            <a:xfrm>
              <a:off x="712655" y="1444771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groundtruth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biner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579B7F7-B7D5-4ECA-B68E-716E375D031B}"/>
                </a:ext>
              </a:extLst>
            </p:cNvPr>
            <p:cNvSpPr/>
            <p:nvPr/>
          </p:nvSpPr>
          <p:spPr>
            <a:xfrm>
              <a:off x="3213378" y="1444771"/>
              <a:ext cx="1843314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momen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orde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0 dan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orde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1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3863CAEE-567D-4DC9-BF4F-2A784AAA25C3}"/>
                </a:ext>
              </a:extLst>
            </p:cNvPr>
            <p:cNvSpPr/>
            <p:nvPr/>
          </p:nvSpPr>
          <p:spPr>
            <a:xfrm>
              <a:off x="3390180" y="2665746"/>
              <a:ext cx="1489710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DF733A2-FF7F-4511-A3F2-DD0FB94FA421}"/>
                </a:ext>
              </a:extLst>
            </p:cNvPr>
            <p:cNvSpPr/>
            <p:nvPr/>
          </p:nvSpPr>
          <p:spPr>
            <a:xfrm>
              <a:off x="748771" y="3887589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Normalisasi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momen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pusat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CBD2D5EF-EF03-4440-9B5B-73F44C0F6782}"/>
                </a:ext>
              </a:extLst>
            </p:cNvPr>
            <p:cNvSpPr/>
            <p:nvPr/>
          </p:nvSpPr>
          <p:spPr>
            <a:xfrm>
              <a:off x="3287365" y="3886720"/>
              <a:ext cx="1754777" cy="573608"/>
            </a:xfrm>
            <a:prstGeom prst="rect">
              <a:avLst/>
            </a:prstGeom>
            <a:solidFill>
              <a:srgbClr val="97C5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 Hu Moment</a:t>
              </a:r>
              <a:endParaRPr lang="en-ID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7" name="Parallelogram 46">
              <a:extLst>
                <a:ext uri="{FF2B5EF4-FFF2-40B4-BE49-F238E27FC236}">
                  <a16:creationId xmlns:a16="http://schemas.microsoft.com/office/drawing/2014/main" id="{2FAB0B20-0E3E-4503-887F-EEA40AD8C7F7}"/>
                </a:ext>
              </a:extLst>
            </p:cNvPr>
            <p:cNvSpPr/>
            <p:nvPr/>
          </p:nvSpPr>
          <p:spPr>
            <a:xfrm>
              <a:off x="3243096" y="4821064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Nilai Hu Moment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DA75F2F-1CF7-4A75-A57F-69F770871B13}"/>
                </a:ext>
              </a:extLst>
            </p:cNvPr>
            <p:cNvSpPr/>
            <p:nvPr/>
          </p:nvSpPr>
          <p:spPr>
            <a:xfrm>
              <a:off x="988837" y="4957442"/>
              <a:ext cx="1301115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Selesai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AE537E39-6919-4CC2-964C-CC829AC343C7}"/>
                </a:ext>
              </a:extLst>
            </p:cNvPr>
            <p:cNvCxnSpPr>
              <a:stCxn id="23" idx="4"/>
              <a:endCxn id="24" idx="0"/>
            </p:cNvCxnSpPr>
            <p:nvPr/>
          </p:nvCxnSpPr>
          <p:spPr>
            <a:xfrm flipH="1">
              <a:off x="1634312" y="1017788"/>
              <a:ext cx="3674" cy="426983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DD702BBF-F065-44D7-B91B-845F2145C94A}"/>
                </a:ext>
              </a:extLst>
            </p:cNvPr>
            <p:cNvCxnSpPr>
              <a:stCxn id="24" idx="2"/>
              <a:endCxn id="26" idx="1"/>
            </p:cNvCxnSpPr>
            <p:nvPr/>
          </p:nvCxnSpPr>
          <p:spPr>
            <a:xfrm>
              <a:off x="2459962" y="1828799"/>
              <a:ext cx="753416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>
              <a:extLst>
                <a:ext uri="{FF2B5EF4-FFF2-40B4-BE49-F238E27FC236}">
                  <a16:creationId xmlns:a16="http://schemas.microsoft.com/office/drawing/2014/main" id="{25249DCF-377F-43CF-B984-4CC0667868E9}"/>
                </a:ext>
              </a:extLst>
            </p:cNvPr>
            <p:cNvCxnSpPr>
              <a:stCxn id="26" idx="2"/>
              <a:endCxn id="28" idx="0"/>
            </p:cNvCxnSpPr>
            <p:nvPr/>
          </p:nvCxnSpPr>
          <p:spPr>
            <a:xfrm>
              <a:off x="4135035" y="2212827"/>
              <a:ext cx="0" cy="45291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3E2F50D4-2A2E-4A21-9C0C-EC922183A1DF}"/>
                </a:ext>
              </a:extLst>
            </p:cNvPr>
            <p:cNvCxnSpPr>
              <a:cxnSpLocks/>
              <a:stCxn id="28" idx="1"/>
              <a:endCxn id="56" idx="3"/>
            </p:cNvCxnSpPr>
            <p:nvPr/>
          </p:nvCxnSpPr>
          <p:spPr>
            <a:xfrm flipH="1">
              <a:off x="2371015" y="3049774"/>
              <a:ext cx="1019165" cy="3072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1E5CD1D-9327-4C91-9321-AF2B9279460E}"/>
                </a:ext>
              </a:extLst>
            </p:cNvPr>
            <p:cNvCxnSpPr>
              <a:cxnSpLocks/>
              <a:stCxn id="56" idx="2"/>
              <a:endCxn id="32" idx="0"/>
            </p:cNvCxnSpPr>
            <p:nvPr/>
          </p:nvCxnSpPr>
          <p:spPr>
            <a:xfrm>
              <a:off x="1626160" y="3436874"/>
              <a:ext cx="0" cy="450715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0B84DE5D-556D-44CA-840F-B4D8F6A70327}"/>
                </a:ext>
              </a:extLst>
            </p:cNvPr>
            <p:cNvCxnSpPr>
              <a:cxnSpLocks/>
              <a:stCxn id="32" idx="3"/>
              <a:endCxn id="46" idx="1"/>
            </p:cNvCxnSpPr>
            <p:nvPr/>
          </p:nvCxnSpPr>
          <p:spPr>
            <a:xfrm flipV="1">
              <a:off x="2503548" y="4173524"/>
              <a:ext cx="783817" cy="86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B2A2634F-4773-40A9-987B-0060E77EE693}"/>
                </a:ext>
              </a:extLst>
            </p:cNvPr>
            <p:cNvCxnSpPr>
              <a:cxnSpLocks/>
              <a:stCxn id="47" idx="5"/>
              <a:endCxn id="48" idx="6"/>
            </p:cNvCxnSpPr>
            <p:nvPr/>
          </p:nvCxnSpPr>
          <p:spPr>
            <a:xfrm flipH="1">
              <a:off x="2289952" y="5205092"/>
              <a:ext cx="1049151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E9F2E17F-0BE3-41A8-9A6E-3936CEACD9EF}"/>
                </a:ext>
              </a:extLst>
            </p:cNvPr>
            <p:cNvSpPr/>
            <p:nvPr/>
          </p:nvSpPr>
          <p:spPr>
            <a:xfrm>
              <a:off x="881305" y="2668818"/>
              <a:ext cx="1489710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momen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pusat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57" name="Straight Arrow Connector 56">
              <a:extLst>
                <a:ext uri="{FF2B5EF4-FFF2-40B4-BE49-F238E27FC236}">
                  <a16:creationId xmlns:a16="http://schemas.microsoft.com/office/drawing/2014/main" id="{FDBB611F-63B5-4612-9634-7CE409DF1E0A}"/>
                </a:ext>
              </a:extLst>
            </p:cNvPr>
            <p:cNvCxnSpPr>
              <a:cxnSpLocks/>
              <a:stCxn id="46" idx="2"/>
              <a:endCxn id="47" idx="0"/>
            </p:cNvCxnSpPr>
            <p:nvPr/>
          </p:nvCxnSpPr>
          <p:spPr>
            <a:xfrm flipH="1">
              <a:off x="4164753" y="4460328"/>
              <a:ext cx="1" cy="360736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5748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Ekstraksi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fitur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8161BB6A-AEB7-421F-9DE7-7ADF3E6996AB}"/>
              </a:ext>
            </a:extLst>
          </p:cNvPr>
          <p:cNvSpPr>
            <a:spLocks noChangeAspect="1"/>
          </p:cNvSpPr>
          <p:nvPr/>
        </p:nvSpPr>
        <p:spPr>
          <a:xfrm>
            <a:off x="5646000" y="2112236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1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42ABD0-6CFF-4956-AE39-8626459EC2D8}"/>
              </a:ext>
            </a:extLst>
          </p:cNvPr>
          <p:cNvSpPr>
            <a:spLocks noChangeAspect="1"/>
          </p:cNvSpPr>
          <p:nvPr/>
        </p:nvSpPr>
        <p:spPr>
          <a:xfrm>
            <a:off x="5646000" y="3118302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2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9C728C2-38BB-407D-91FE-C79A3B0508D1}"/>
              </a:ext>
            </a:extLst>
          </p:cNvPr>
          <p:cNvSpPr>
            <a:spLocks noChangeAspect="1"/>
          </p:cNvSpPr>
          <p:nvPr/>
        </p:nvSpPr>
        <p:spPr>
          <a:xfrm>
            <a:off x="5646000" y="4124368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3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7FEF873-62AB-47D8-9D09-9B53404898D6}"/>
              </a:ext>
            </a:extLst>
          </p:cNvPr>
          <p:cNvSpPr>
            <a:spLocks noChangeAspect="1"/>
          </p:cNvSpPr>
          <p:nvPr/>
        </p:nvSpPr>
        <p:spPr>
          <a:xfrm>
            <a:off x="5646000" y="5130434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4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A1C353-D10D-4FCA-9113-B1CFFF177527}"/>
              </a:ext>
            </a:extLst>
          </p:cNvPr>
          <p:cNvSpPr txBox="1"/>
          <p:nvPr/>
        </p:nvSpPr>
        <p:spPr>
          <a:xfrm>
            <a:off x="1971040" y="4158869"/>
            <a:ext cx="3373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Elliptical Fourier Descriptor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A6D306-BDB2-4660-BBED-45A81989DAE8}"/>
              </a:ext>
            </a:extLst>
          </p:cNvPr>
          <p:cNvSpPr txBox="1"/>
          <p:nvPr/>
        </p:nvSpPr>
        <p:spPr>
          <a:xfrm>
            <a:off x="6898640" y="3337469"/>
            <a:ext cx="337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Fourier Descriptor</a:t>
            </a:r>
            <a:endParaRPr lang="en-ID" sz="24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B77E64-EC1B-4116-9F71-F8989B7FECAD}"/>
              </a:ext>
            </a:extLst>
          </p:cNvPr>
          <p:cNvSpPr txBox="1"/>
          <p:nvPr/>
        </p:nvSpPr>
        <p:spPr>
          <a:xfrm>
            <a:off x="6898640" y="5164935"/>
            <a:ext cx="3373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Speeded Up Robust Feature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E16BACA-9990-439C-8759-589F9C432371}"/>
              </a:ext>
            </a:extLst>
          </p:cNvPr>
          <p:cNvSpPr>
            <a:spLocks noChangeAspect="1"/>
          </p:cNvSpPr>
          <p:nvPr/>
        </p:nvSpPr>
        <p:spPr>
          <a:xfrm>
            <a:off x="5646000" y="3118302"/>
            <a:ext cx="900000" cy="900000"/>
          </a:xfrm>
          <a:prstGeom prst="ellipse">
            <a:avLst/>
          </a:prstGeom>
          <a:solidFill>
            <a:srgbClr val="97C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2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26E109-A72C-42DE-8333-F91236C01432}"/>
              </a:ext>
            </a:extLst>
          </p:cNvPr>
          <p:cNvSpPr txBox="1"/>
          <p:nvPr/>
        </p:nvSpPr>
        <p:spPr>
          <a:xfrm>
            <a:off x="1971040" y="2331403"/>
            <a:ext cx="337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Moment Invariants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31839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17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5"/>
            <a:ext cx="10515600" cy="2798536"/>
          </a:xfrm>
        </p:spPr>
        <p:txBody>
          <a:bodyPr>
            <a:norm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Metode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untuk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mendeskripsikan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bentuk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tepi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objek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FD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satu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dimensi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diperoleh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dengan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menerapkan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transformasi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fourier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pada shape signature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diperoleh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koordinat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piksel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tepi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Shape signature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digunakan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adalah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metode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centroid distance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karena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dianggap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paling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efektif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FOURIER DESCRIPTOR (FD)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11577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fd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225DA25-9350-469B-995C-95DD7CA7EC0B}"/>
              </a:ext>
            </a:extLst>
          </p:cNvPr>
          <p:cNvGrpSpPr/>
          <p:nvPr/>
        </p:nvGrpSpPr>
        <p:grpSpPr>
          <a:xfrm>
            <a:off x="712655" y="773497"/>
            <a:ext cx="6152380" cy="4751155"/>
            <a:chOff x="712655" y="773497"/>
            <a:chExt cx="6152380" cy="475115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FB75288-36C9-4299-AC5E-6CF1D84A636E}"/>
                </a:ext>
              </a:extLst>
            </p:cNvPr>
            <p:cNvSpPr/>
            <p:nvPr/>
          </p:nvSpPr>
          <p:spPr>
            <a:xfrm>
              <a:off x="1081726" y="773497"/>
              <a:ext cx="1112520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Mulai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6B923FA6-D212-4A8E-91FE-17961E3783B7}"/>
                </a:ext>
              </a:extLst>
            </p:cNvPr>
            <p:cNvSpPr/>
            <p:nvPr/>
          </p:nvSpPr>
          <p:spPr>
            <a:xfrm>
              <a:off x="712655" y="1695780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groundtruth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biner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D18D6F-84B4-448F-A99E-7B0BE3861367}"/>
                </a:ext>
              </a:extLst>
            </p:cNvPr>
            <p:cNvSpPr/>
            <p:nvPr/>
          </p:nvSpPr>
          <p:spPr>
            <a:xfrm>
              <a:off x="3149157" y="1690979"/>
              <a:ext cx="1666512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Boundary tracing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E14E3D-B03D-44D7-B437-700E0DFAB894}"/>
                </a:ext>
              </a:extLst>
            </p:cNvPr>
            <p:cNvSpPr/>
            <p:nvPr/>
          </p:nvSpPr>
          <p:spPr>
            <a:xfrm>
              <a:off x="5198523" y="2886194"/>
              <a:ext cx="1489710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81B8A84-D8B7-4C76-8824-F0DBEBA5FF81}"/>
                </a:ext>
              </a:extLst>
            </p:cNvPr>
            <p:cNvSpPr/>
            <p:nvPr/>
          </p:nvSpPr>
          <p:spPr>
            <a:xfrm>
              <a:off x="756923" y="2990975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jarak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ke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51DDF5-3619-4D4C-8480-3B84FDE68E88}"/>
                </a:ext>
              </a:extLst>
            </p:cNvPr>
            <p:cNvSpPr/>
            <p:nvPr/>
          </p:nvSpPr>
          <p:spPr>
            <a:xfrm>
              <a:off x="756923" y="4152323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Melakukan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DFT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73B10D6B-C88A-4CA1-8FB6-04A4B715B5C1}"/>
                </a:ext>
              </a:extLst>
            </p:cNvPr>
            <p:cNvSpPr/>
            <p:nvPr/>
          </p:nvSpPr>
          <p:spPr>
            <a:xfrm>
              <a:off x="5021721" y="4152323"/>
              <a:ext cx="1843314" cy="573608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Koefisien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FD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90C964D-933B-49B2-982A-FBC1410196AA}"/>
                </a:ext>
              </a:extLst>
            </p:cNvPr>
            <p:cNvSpPr/>
            <p:nvPr/>
          </p:nvSpPr>
          <p:spPr>
            <a:xfrm>
              <a:off x="5292820" y="5029352"/>
              <a:ext cx="1301115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Selesai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F09E37F-12AD-4445-9425-612D16B3C135}"/>
                </a:ext>
              </a:extLst>
            </p:cNvPr>
            <p:cNvCxnSpPr>
              <a:stCxn id="4" idx="4"/>
              <a:endCxn id="6" idx="0"/>
            </p:cNvCxnSpPr>
            <p:nvPr/>
          </p:nvCxnSpPr>
          <p:spPr>
            <a:xfrm flipH="1">
              <a:off x="1634312" y="1268797"/>
              <a:ext cx="3674" cy="426983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9F09C76-738C-41FE-9034-CD3AA4925518}"/>
                </a:ext>
              </a:extLst>
            </p:cNvPr>
            <p:cNvCxnSpPr>
              <a:cxnSpLocks/>
              <a:stCxn id="6" idx="2"/>
              <a:endCxn id="7" idx="1"/>
            </p:cNvCxnSpPr>
            <p:nvPr/>
          </p:nvCxnSpPr>
          <p:spPr>
            <a:xfrm flipV="1">
              <a:off x="2459962" y="2075007"/>
              <a:ext cx="689195" cy="480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5633419-A9D3-4877-9C73-F2AEE34018FF}"/>
                </a:ext>
              </a:extLst>
            </p:cNvPr>
            <p:cNvCxnSpPr>
              <a:cxnSpLocks/>
              <a:stCxn id="30" idx="3"/>
              <a:endCxn id="11" idx="5"/>
            </p:cNvCxnSpPr>
            <p:nvPr/>
          </p:nvCxnSpPr>
          <p:spPr>
            <a:xfrm>
              <a:off x="4609607" y="4439127"/>
              <a:ext cx="483815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C123EDD-0CE9-4103-A281-30A6799E359B}"/>
                </a:ext>
              </a:extLst>
            </p:cNvPr>
            <p:cNvCxnSpPr>
              <a:cxnSpLocks/>
              <a:stCxn id="11" idx="4"/>
              <a:endCxn id="12" idx="0"/>
            </p:cNvCxnSpPr>
            <p:nvPr/>
          </p:nvCxnSpPr>
          <p:spPr>
            <a:xfrm>
              <a:off x="5943378" y="4725931"/>
              <a:ext cx="0" cy="30342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370B273-D4DF-41F4-BEAC-2693590EC87C}"/>
                </a:ext>
              </a:extLst>
            </p:cNvPr>
            <p:cNvCxnSpPr>
              <a:cxnSpLocks/>
              <a:stCxn id="10" idx="3"/>
              <a:endCxn id="30" idx="1"/>
            </p:cNvCxnSpPr>
            <p:nvPr/>
          </p:nvCxnSpPr>
          <p:spPr>
            <a:xfrm>
              <a:off x="2511700" y="4439127"/>
              <a:ext cx="843516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DD0E9D-4D46-4C2E-81E6-7CB6CB9919E4}"/>
                </a:ext>
              </a:extLst>
            </p:cNvPr>
            <p:cNvSpPr/>
            <p:nvPr/>
          </p:nvSpPr>
          <p:spPr>
            <a:xfrm>
              <a:off x="3328853" y="2893751"/>
              <a:ext cx="1254391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Ambil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K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tepi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B54634C-F66A-4F40-A3CB-4EECC98A96A0}"/>
                </a:ext>
              </a:extLst>
            </p:cNvPr>
            <p:cNvCxnSpPr>
              <a:cxnSpLocks/>
              <a:stCxn id="29" idx="3"/>
              <a:endCxn id="8" idx="0"/>
            </p:cNvCxnSpPr>
            <p:nvPr/>
          </p:nvCxnSpPr>
          <p:spPr>
            <a:xfrm>
              <a:off x="5921566" y="2459035"/>
              <a:ext cx="21812" cy="42715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9BA1396C-6340-43B1-AFE7-E3946BD553D7}"/>
                </a:ext>
              </a:extLst>
            </p:cNvPr>
            <p:cNvSpPr/>
            <p:nvPr/>
          </p:nvSpPr>
          <p:spPr>
            <a:xfrm>
              <a:off x="5316175" y="1690979"/>
              <a:ext cx="1402795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Kontur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448933-F78E-4E39-9D81-21496747DEE0}"/>
                </a:ext>
              </a:extLst>
            </p:cNvPr>
            <p:cNvSpPr/>
            <p:nvPr/>
          </p:nvSpPr>
          <p:spPr>
            <a:xfrm>
              <a:off x="3355216" y="4152323"/>
              <a:ext cx="1254391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Normalisasi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519E7FB-A90B-4CA3-B5BD-1E1AE0EB7BF5}"/>
                </a:ext>
              </a:extLst>
            </p:cNvPr>
            <p:cNvCxnSpPr>
              <a:cxnSpLocks/>
              <a:stCxn id="7" idx="3"/>
              <a:endCxn id="29" idx="5"/>
            </p:cNvCxnSpPr>
            <p:nvPr/>
          </p:nvCxnSpPr>
          <p:spPr>
            <a:xfrm>
              <a:off x="4815669" y="2075007"/>
              <a:ext cx="59651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EDA5CFF-375C-4FEF-8876-2BE059815DCD}"/>
                </a:ext>
              </a:extLst>
            </p:cNvPr>
            <p:cNvCxnSpPr>
              <a:cxnSpLocks/>
              <a:stCxn id="8" idx="1"/>
              <a:endCxn id="32" idx="3"/>
            </p:cNvCxnSpPr>
            <p:nvPr/>
          </p:nvCxnSpPr>
          <p:spPr>
            <a:xfrm flipH="1">
              <a:off x="4583244" y="3270222"/>
              <a:ext cx="615279" cy="7557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75ED0D0-BC4F-46D3-ACB3-00C35C7D835B}"/>
                </a:ext>
              </a:extLst>
            </p:cNvPr>
            <p:cNvCxnSpPr>
              <a:cxnSpLocks/>
              <a:stCxn id="32" idx="1"/>
              <a:endCxn id="9" idx="3"/>
            </p:cNvCxnSpPr>
            <p:nvPr/>
          </p:nvCxnSpPr>
          <p:spPr>
            <a:xfrm flipH="1">
              <a:off x="2511700" y="3277779"/>
              <a:ext cx="81715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850BD64-AB81-432A-AEC4-0389A820CA02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1634312" y="3564583"/>
              <a:ext cx="0" cy="58774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8283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fd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225DA25-9350-469B-995C-95DD7CA7EC0B}"/>
              </a:ext>
            </a:extLst>
          </p:cNvPr>
          <p:cNvGrpSpPr/>
          <p:nvPr/>
        </p:nvGrpSpPr>
        <p:grpSpPr>
          <a:xfrm>
            <a:off x="712655" y="773497"/>
            <a:ext cx="6152380" cy="4751155"/>
            <a:chOff x="712655" y="773497"/>
            <a:chExt cx="6152380" cy="475115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FB75288-36C9-4299-AC5E-6CF1D84A636E}"/>
                </a:ext>
              </a:extLst>
            </p:cNvPr>
            <p:cNvSpPr/>
            <p:nvPr/>
          </p:nvSpPr>
          <p:spPr>
            <a:xfrm>
              <a:off x="1081726" y="773497"/>
              <a:ext cx="1112520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Mulai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6B923FA6-D212-4A8E-91FE-17961E3783B7}"/>
                </a:ext>
              </a:extLst>
            </p:cNvPr>
            <p:cNvSpPr/>
            <p:nvPr/>
          </p:nvSpPr>
          <p:spPr>
            <a:xfrm>
              <a:off x="712655" y="1695780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groundtruth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biner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D18D6F-84B4-448F-A99E-7B0BE3861367}"/>
                </a:ext>
              </a:extLst>
            </p:cNvPr>
            <p:cNvSpPr/>
            <p:nvPr/>
          </p:nvSpPr>
          <p:spPr>
            <a:xfrm>
              <a:off x="3149157" y="1690979"/>
              <a:ext cx="1666512" cy="768056"/>
            </a:xfrm>
            <a:prstGeom prst="rect">
              <a:avLst/>
            </a:prstGeom>
            <a:solidFill>
              <a:srgbClr val="97C5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Boundary tracing</a:t>
              </a:r>
              <a:endParaRPr lang="en-ID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E14E3D-B03D-44D7-B437-700E0DFAB894}"/>
                </a:ext>
              </a:extLst>
            </p:cNvPr>
            <p:cNvSpPr/>
            <p:nvPr/>
          </p:nvSpPr>
          <p:spPr>
            <a:xfrm>
              <a:off x="5198523" y="2886194"/>
              <a:ext cx="1489710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81B8A84-D8B7-4C76-8824-F0DBEBA5FF81}"/>
                </a:ext>
              </a:extLst>
            </p:cNvPr>
            <p:cNvSpPr/>
            <p:nvPr/>
          </p:nvSpPr>
          <p:spPr>
            <a:xfrm>
              <a:off x="756923" y="2990975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jarak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ke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51DDF5-3619-4D4C-8480-3B84FDE68E88}"/>
                </a:ext>
              </a:extLst>
            </p:cNvPr>
            <p:cNvSpPr/>
            <p:nvPr/>
          </p:nvSpPr>
          <p:spPr>
            <a:xfrm>
              <a:off x="756923" y="4152323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Melakukan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DFT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73B10D6B-C88A-4CA1-8FB6-04A4B715B5C1}"/>
                </a:ext>
              </a:extLst>
            </p:cNvPr>
            <p:cNvSpPr/>
            <p:nvPr/>
          </p:nvSpPr>
          <p:spPr>
            <a:xfrm>
              <a:off x="5021721" y="4152323"/>
              <a:ext cx="1843314" cy="573608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Koefisien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FD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90C964D-933B-49B2-982A-FBC1410196AA}"/>
                </a:ext>
              </a:extLst>
            </p:cNvPr>
            <p:cNvSpPr/>
            <p:nvPr/>
          </p:nvSpPr>
          <p:spPr>
            <a:xfrm>
              <a:off x="5292820" y="5029352"/>
              <a:ext cx="1301115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Selesai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F09E37F-12AD-4445-9425-612D16B3C135}"/>
                </a:ext>
              </a:extLst>
            </p:cNvPr>
            <p:cNvCxnSpPr>
              <a:stCxn id="4" idx="4"/>
              <a:endCxn id="6" idx="0"/>
            </p:cNvCxnSpPr>
            <p:nvPr/>
          </p:nvCxnSpPr>
          <p:spPr>
            <a:xfrm flipH="1">
              <a:off x="1634312" y="1268797"/>
              <a:ext cx="3674" cy="426983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9F09C76-738C-41FE-9034-CD3AA4925518}"/>
                </a:ext>
              </a:extLst>
            </p:cNvPr>
            <p:cNvCxnSpPr>
              <a:cxnSpLocks/>
              <a:stCxn id="6" idx="2"/>
              <a:endCxn id="7" idx="1"/>
            </p:cNvCxnSpPr>
            <p:nvPr/>
          </p:nvCxnSpPr>
          <p:spPr>
            <a:xfrm flipV="1">
              <a:off x="2459962" y="2075007"/>
              <a:ext cx="689195" cy="480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5633419-A9D3-4877-9C73-F2AEE34018FF}"/>
                </a:ext>
              </a:extLst>
            </p:cNvPr>
            <p:cNvCxnSpPr>
              <a:cxnSpLocks/>
              <a:stCxn id="30" idx="3"/>
              <a:endCxn id="11" idx="5"/>
            </p:cNvCxnSpPr>
            <p:nvPr/>
          </p:nvCxnSpPr>
          <p:spPr>
            <a:xfrm>
              <a:off x="4609607" y="4439127"/>
              <a:ext cx="483815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C123EDD-0CE9-4103-A281-30A6799E359B}"/>
                </a:ext>
              </a:extLst>
            </p:cNvPr>
            <p:cNvCxnSpPr>
              <a:cxnSpLocks/>
              <a:stCxn id="11" idx="4"/>
              <a:endCxn id="12" idx="0"/>
            </p:cNvCxnSpPr>
            <p:nvPr/>
          </p:nvCxnSpPr>
          <p:spPr>
            <a:xfrm>
              <a:off x="5943378" y="4725931"/>
              <a:ext cx="0" cy="30342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370B273-D4DF-41F4-BEAC-2693590EC87C}"/>
                </a:ext>
              </a:extLst>
            </p:cNvPr>
            <p:cNvCxnSpPr>
              <a:cxnSpLocks/>
              <a:stCxn id="10" idx="3"/>
              <a:endCxn id="30" idx="1"/>
            </p:cNvCxnSpPr>
            <p:nvPr/>
          </p:nvCxnSpPr>
          <p:spPr>
            <a:xfrm>
              <a:off x="2511700" y="4439127"/>
              <a:ext cx="843516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DD0E9D-4D46-4C2E-81E6-7CB6CB9919E4}"/>
                </a:ext>
              </a:extLst>
            </p:cNvPr>
            <p:cNvSpPr/>
            <p:nvPr/>
          </p:nvSpPr>
          <p:spPr>
            <a:xfrm>
              <a:off x="3328853" y="2893751"/>
              <a:ext cx="1254391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Ambil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K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tepi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B54634C-F66A-4F40-A3CB-4EECC98A96A0}"/>
                </a:ext>
              </a:extLst>
            </p:cNvPr>
            <p:cNvCxnSpPr>
              <a:cxnSpLocks/>
              <a:stCxn id="29" idx="3"/>
              <a:endCxn id="8" idx="0"/>
            </p:cNvCxnSpPr>
            <p:nvPr/>
          </p:nvCxnSpPr>
          <p:spPr>
            <a:xfrm>
              <a:off x="5921566" y="2459035"/>
              <a:ext cx="21812" cy="42715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9BA1396C-6340-43B1-AFE7-E3946BD553D7}"/>
                </a:ext>
              </a:extLst>
            </p:cNvPr>
            <p:cNvSpPr/>
            <p:nvPr/>
          </p:nvSpPr>
          <p:spPr>
            <a:xfrm>
              <a:off x="5316175" y="1690979"/>
              <a:ext cx="1402795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Kontur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448933-F78E-4E39-9D81-21496747DEE0}"/>
                </a:ext>
              </a:extLst>
            </p:cNvPr>
            <p:cNvSpPr/>
            <p:nvPr/>
          </p:nvSpPr>
          <p:spPr>
            <a:xfrm>
              <a:off x="3355216" y="4152323"/>
              <a:ext cx="1254391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Normalisasi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519E7FB-A90B-4CA3-B5BD-1E1AE0EB7BF5}"/>
                </a:ext>
              </a:extLst>
            </p:cNvPr>
            <p:cNvCxnSpPr>
              <a:cxnSpLocks/>
              <a:stCxn id="7" idx="3"/>
              <a:endCxn id="29" idx="5"/>
            </p:cNvCxnSpPr>
            <p:nvPr/>
          </p:nvCxnSpPr>
          <p:spPr>
            <a:xfrm>
              <a:off x="4815669" y="2075007"/>
              <a:ext cx="59651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EDA5CFF-375C-4FEF-8876-2BE059815DCD}"/>
                </a:ext>
              </a:extLst>
            </p:cNvPr>
            <p:cNvCxnSpPr>
              <a:cxnSpLocks/>
              <a:stCxn id="8" idx="1"/>
              <a:endCxn id="32" idx="3"/>
            </p:cNvCxnSpPr>
            <p:nvPr/>
          </p:nvCxnSpPr>
          <p:spPr>
            <a:xfrm flipH="1">
              <a:off x="4583244" y="3270222"/>
              <a:ext cx="615279" cy="7557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75ED0D0-BC4F-46D3-ACB3-00C35C7D835B}"/>
                </a:ext>
              </a:extLst>
            </p:cNvPr>
            <p:cNvCxnSpPr>
              <a:cxnSpLocks/>
              <a:stCxn id="32" idx="1"/>
              <a:endCxn id="9" idx="3"/>
            </p:cNvCxnSpPr>
            <p:nvPr/>
          </p:nvCxnSpPr>
          <p:spPr>
            <a:xfrm flipH="1">
              <a:off x="2511700" y="3277779"/>
              <a:ext cx="81715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850BD64-AB81-432A-AEC4-0389A820CA02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1634312" y="3564583"/>
              <a:ext cx="0" cy="58774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8215025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fd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225DA25-9350-469B-995C-95DD7CA7EC0B}"/>
              </a:ext>
            </a:extLst>
          </p:cNvPr>
          <p:cNvGrpSpPr/>
          <p:nvPr/>
        </p:nvGrpSpPr>
        <p:grpSpPr>
          <a:xfrm>
            <a:off x="712655" y="773497"/>
            <a:ext cx="6152380" cy="4751155"/>
            <a:chOff x="712655" y="773497"/>
            <a:chExt cx="6152380" cy="475115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FB75288-36C9-4299-AC5E-6CF1D84A636E}"/>
                </a:ext>
              </a:extLst>
            </p:cNvPr>
            <p:cNvSpPr/>
            <p:nvPr/>
          </p:nvSpPr>
          <p:spPr>
            <a:xfrm>
              <a:off x="1081726" y="773497"/>
              <a:ext cx="1112520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Mulai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6B923FA6-D212-4A8E-91FE-17961E3783B7}"/>
                </a:ext>
              </a:extLst>
            </p:cNvPr>
            <p:cNvSpPr/>
            <p:nvPr/>
          </p:nvSpPr>
          <p:spPr>
            <a:xfrm>
              <a:off x="712655" y="1695780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groundtruth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biner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D18D6F-84B4-448F-A99E-7B0BE3861367}"/>
                </a:ext>
              </a:extLst>
            </p:cNvPr>
            <p:cNvSpPr/>
            <p:nvPr/>
          </p:nvSpPr>
          <p:spPr>
            <a:xfrm>
              <a:off x="3149157" y="1690979"/>
              <a:ext cx="1666512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Boundary tracing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E14E3D-B03D-44D7-B437-700E0DFAB894}"/>
                </a:ext>
              </a:extLst>
            </p:cNvPr>
            <p:cNvSpPr/>
            <p:nvPr/>
          </p:nvSpPr>
          <p:spPr>
            <a:xfrm>
              <a:off x="5198523" y="2886194"/>
              <a:ext cx="1489710" cy="768056"/>
            </a:xfrm>
            <a:prstGeom prst="rect">
              <a:avLst/>
            </a:prstGeom>
            <a:solidFill>
              <a:srgbClr val="97C5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81B8A84-D8B7-4C76-8824-F0DBEBA5FF81}"/>
                </a:ext>
              </a:extLst>
            </p:cNvPr>
            <p:cNvSpPr/>
            <p:nvPr/>
          </p:nvSpPr>
          <p:spPr>
            <a:xfrm>
              <a:off x="756923" y="2990975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jarak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ke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51DDF5-3619-4D4C-8480-3B84FDE68E88}"/>
                </a:ext>
              </a:extLst>
            </p:cNvPr>
            <p:cNvSpPr/>
            <p:nvPr/>
          </p:nvSpPr>
          <p:spPr>
            <a:xfrm>
              <a:off x="756923" y="4152323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Melakukan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DFT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73B10D6B-C88A-4CA1-8FB6-04A4B715B5C1}"/>
                </a:ext>
              </a:extLst>
            </p:cNvPr>
            <p:cNvSpPr/>
            <p:nvPr/>
          </p:nvSpPr>
          <p:spPr>
            <a:xfrm>
              <a:off x="5021721" y="4152323"/>
              <a:ext cx="1843314" cy="573608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Koefisien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FD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90C964D-933B-49B2-982A-FBC1410196AA}"/>
                </a:ext>
              </a:extLst>
            </p:cNvPr>
            <p:cNvSpPr/>
            <p:nvPr/>
          </p:nvSpPr>
          <p:spPr>
            <a:xfrm>
              <a:off x="5292820" y="5029352"/>
              <a:ext cx="1301115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Selesai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F09E37F-12AD-4445-9425-612D16B3C135}"/>
                </a:ext>
              </a:extLst>
            </p:cNvPr>
            <p:cNvCxnSpPr>
              <a:stCxn id="4" idx="4"/>
              <a:endCxn id="6" idx="0"/>
            </p:cNvCxnSpPr>
            <p:nvPr/>
          </p:nvCxnSpPr>
          <p:spPr>
            <a:xfrm flipH="1">
              <a:off x="1634312" y="1268797"/>
              <a:ext cx="3674" cy="426983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9F09C76-738C-41FE-9034-CD3AA4925518}"/>
                </a:ext>
              </a:extLst>
            </p:cNvPr>
            <p:cNvCxnSpPr>
              <a:cxnSpLocks/>
              <a:stCxn id="6" idx="2"/>
              <a:endCxn id="7" idx="1"/>
            </p:cNvCxnSpPr>
            <p:nvPr/>
          </p:nvCxnSpPr>
          <p:spPr>
            <a:xfrm flipV="1">
              <a:off x="2459962" y="2075007"/>
              <a:ext cx="689195" cy="480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5633419-A9D3-4877-9C73-F2AEE34018FF}"/>
                </a:ext>
              </a:extLst>
            </p:cNvPr>
            <p:cNvCxnSpPr>
              <a:cxnSpLocks/>
              <a:stCxn id="30" idx="3"/>
              <a:endCxn id="11" idx="5"/>
            </p:cNvCxnSpPr>
            <p:nvPr/>
          </p:nvCxnSpPr>
          <p:spPr>
            <a:xfrm>
              <a:off x="4609607" y="4439127"/>
              <a:ext cx="483815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C123EDD-0CE9-4103-A281-30A6799E359B}"/>
                </a:ext>
              </a:extLst>
            </p:cNvPr>
            <p:cNvCxnSpPr>
              <a:cxnSpLocks/>
              <a:stCxn id="11" idx="4"/>
              <a:endCxn id="12" idx="0"/>
            </p:cNvCxnSpPr>
            <p:nvPr/>
          </p:nvCxnSpPr>
          <p:spPr>
            <a:xfrm>
              <a:off x="5943378" y="4725931"/>
              <a:ext cx="0" cy="30342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370B273-D4DF-41F4-BEAC-2693590EC87C}"/>
                </a:ext>
              </a:extLst>
            </p:cNvPr>
            <p:cNvCxnSpPr>
              <a:cxnSpLocks/>
              <a:stCxn id="10" idx="3"/>
              <a:endCxn id="30" idx="1"/>
            </p:cNvCxnSpPr>
            <p:nvPr/>
          </p:nvCxnSpPr>
          <p:spPr>
            <a:xfrm>
              <a:off x="2511700" y="4439127"/>
              <a:ext cx="843516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DD0E9D-4D46-4C2E-81E6-7CB6CB9919E4}"/>
                </a:ext>
              </a:extLst>
            </p:cNvPr>
            <p:cNvSpPr/>
            <p:nvPr/>
          </p:nvSpPr>
          <p:spPr>
            <a:xfrm>
              <a:off x="3328853" y="2893751"/>
              <a:ext cx="1254391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Ambil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K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tepi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B54634C-F66A-4F40-A3CB-4EECC98A96A0}"/>
                </a:ext>
              </a:extLst>
            </p:cNvPr>
            <p:cNvCxnSpPr>
              <a:cxnSpLocks/>
              <a:stCxn id="29" idx="3"/>
              <a:endCxn id="8" idx="0"/>
            </p:cNvCxnSpPr>
            <p:nvPr/>
          </p:nvCxnSpPr>
          <p:spPr>
            <a:xfrm>
              <a:off x="5921566" y="2459035"/>
              <a:ext cx="21812" cy="42715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9BA1396C-6340-43B1-AFE7-E3946BD553D7}"/>
                </a:ext>
              </a:extLst>
            </p:cNvPr>
            <p:cNvSpPr/>
            <p:nvPr/>
          </p:nvSpPr>
          <p:spPr>
            <a:xfrm>
              <a:off x="5316175" y="1690979"/>
              <a:ext cx="1402795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Kontur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448933-F78E-4E39-9D81-21496747DEE0}"/>
                </a:ext>
              </a:extLst>
            </p:cNvPr>
            <p:cNvSpPr/>
            <p:nvPr/>
          </p:nvSpPr>
          <p:spPr>
            <a:xfrm>
              <a:off x="3355216" y="4152323"/>
              <a:ext cx="1254391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Normalisasi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519E7FB-A90B-4CA3-B5BD-1E1AE0EB7BF5}"/>
                </a:ext>
              </a:extLst>
            </p:cNvPr>
            <p:cNvCxnSpPr>
              <a:cxnSpLocks/>
              <a:stCxn id="7" idx="3"/>
              <a:endCxn id="29" idx="5"/>
            </p:cNvCxnSpPr>
            <p:nvPr/>
          </p:nvCxnSpPr>
          <p:spPr>
            <a:xfrm>
              <a:off x="4815669" y="2075007"/>
              <a:ext cx="59651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EDA5CFF-375C-4FEF-8876-2BE059815DCD}"/>
                </a:ext>
              </a:extLst>
            </p:cNvPr>
            <p:cNvCxnSpPr>
              <a:cxnSpLocks/>
              <a:stCxn id="8" idx="1"/>
              <a:endCxn id="32" idx="3"/>
            </p:cNvCxnSpPr>
            <p:nvPr/>
          </p:nvCxnSpPr>
          <p:spPr>
            <a:xfrm flipH="1">
              <a:off x="4583244" y="3270222"/>
              <a:ext cx="615279" cy="7557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75ED0D0-BC4F-46D3-ACB3-00C35C7D835B}"/>
                </a:ext>
              </a:extLst>
            </p:cNvPr>
            <p:cNvCxnSpPr>
              <a:cxnSpLocks/>
              <a:stCxn id="32" idx="1"/>
              <a:endCxn id="9" idx="3"/>
            </p:cNvCxnSpPr>
            <p:nvPr/>
          </p:nvCxnSpPr>
          <p:spPr>
            <a:xfrm flipH="1">
              <a:off x="2511700" y="3277779"/>
              <a:ext cx="81715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850BD64-AB81-432A-AEC4-0389A820CA02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1634312" y="3564583"/>
              <a:ext cx="0" cy="58774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27" name="Content Placeholder 3">
                <a:extLst>
                  <a:ext uri="{FF2B5EF4-FFF2-40B4-BE49-F238E27FC236}">
                    <a16:creationId xmlns:a16="http://schemas.microsoft.com/office/drawing/2014/main" id="{10E47BC8-38D4-4654-B628-22EC736A25D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974094" y="2292404"/>
                <a:ext cx="4327414" cy="2167924"/>
              </a:xfrm>
              <a:prstGeom prst="rect">
                <a:avLst/>
              </a:prstGeom>
            </p:spPr>
            <p:txBody>
              <a:bodyPr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 algn="r">
                  <a:lnSpc>
                    <a:spcPct val="114000"/>
                  </a:lnSpc>
                  <a:buNone/>
                </a:pPr>
                <a:r>
                  <a:rPr lang="en-US" sz="18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Hitung</a:t>
                </a:r>
                <a:r>
                  <a:rPr lang="en-US" sz="1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 centroid </a:t>
                </a:r>
                <a:r>
                  <a:rPr lang="en-US" sz="18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Montserrat" panose="00000500000000000000" pitchFamily="2" charset="0"/>
                  </a:rPr>
                  <a:t>citra</a:t>
                </a:r>
                <a:endParaRPr 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endParaRPr>
              </a:p>
              <a:p>
                <a:pPr marL="0" indent="0" algn="r">
                  <a:lnSpc>
                    <a:spcPct val="114000"/>
                  </a:lnSpc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ID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D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en-ID" sz="180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  <m:r>
                        <a:rPr lang="en-US" sz="1800" i="1">
                          <a:latin typeface="Cambria Math" panose="02040503050406030204" pitchFamily="18" charset="0"/>
                        </a:rPr>
                        <m:t> </m:t>
                      </m:r>
                      <m:sSub>
                        <m:sSubPr>
                          <m:ctrlPr>
                            <a:rPr lang="en-ID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𝑐</m:t>
                          </m:r>
                        </m:sub>
                      </m:sSub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ID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𝑁</m:t>
                          </m:r>
                        </m:den>
                      </m:f>
                      <m:nary>
                        <m:naryPr>
                          <m:chr m:val="∑"/>
                          <m:limLoc m:val="undOvr"/>
                          <m:ctrlPr>
                            <a:rPr lang="en-ID" sz="1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−1</m:t>
                          </m:r>
                        </m:sup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𝑛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endParaRPr>
              </a:p>
            </p:txBody>
          </p:sp>
        </mc:Choice>
        <mc:Fallback xmlns="">
          <p:sp>
            <p:nvSpPr>
              <p:cNvPr id="27" name="Content Placeholder 3">
                <a:extLst>
                  <a:ext uri="{FF2B5EF4-FFF2-40B4-BE49-F238E27FC236}">
                    <a16:creationId xmlns:a16="http://schemas.microsoft.com/office/drawing/2014/main" id="{10E47BC8-38D4-4654-B628-22EC736A25D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4094" y="2292404"/>
                <a:ext cx="4327414" cy="2167924"/>
              </a:xfrm>
              <a:prstGeom prst="rect">
                <a:avLst/>
              </a:prstGeom>
              <a:blipFill>
                <a:blip r:embed="rId2"/>
                <a:stretch>
                  <a:fillRect t="-562" r="-1268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15657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fd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225DA25-9350-469B-995C-95DD7CA7EC0B}"/>
              </a:ext>
            </a:extLst>
          </p:cNvPr>
          <p:cNvGrpSpPr/>
          <p:nvPr/>
        </p:nvGrpSpPr>
        <p:grpSpPr>
          <a:xfrm>
            <a:off x="712655" y="773497"/>
            <a:ext cx="6152380" cy="4751155"/>
            <a:chOff x="712655" y="773497"/>
            <a:chExt cx="6152380" cy="475115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FB75288-36C9-4299-AC5E-6CF1D84A636E}"/>
                </a:ext>
              </a:extLst>
            </p:cNvPr>
            <p:cNvSpPr/>
            <p:nvPr/>
          </p:nvSpPr>
          <p:spPr>
            <a:xfrm>
              <a:off x="1081726" y="773497"/>
              <a:ext cx="1112520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Mulai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6B923FA6-D212-4A8E-91FE-17961E3783B7}"/>
                </a:ext>
              </a:extLst>
            </p:cNvPr>
            <p:cNvSpPr/>
            <p:nvPr/>
          </p:nvSpPr>
          <p:spPr>
            <a:xfrm>
              <a:off x="712655" y="1695780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groundtruth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biner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D18D6F-84B4-448F-A99E-7B0BE3861367}"/>
                </a:ext>
              </a:extLst>
            </p:cNvPr>
            <p:cNvSpPr/>
            <p:nvPr/>
          </p:nvSpPr>
          <p:spPr>
            <a:xfrm>
              <a:off x="3149157" y="1690979"/>
              <a:ext cx="1666512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Boundary tracing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E14E3D-B03D-44D7-B437-700E0DFAB894}"/>
                </a:ext>
              </a:extLst>
            </p:cNvPr>
            <p:cNvSpPr/>
            <p:nvPr/>
          </p:nvSpPr>
          <p:spPr>
            <a:xfrm>
              <a:off x="5198523" y="2886194"/>
              <a:ext cx="1489710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81B8A84-D8B7-4C76-8824-F0DBEBA5FF81}"/>
                </a:ext>
              </a:extLst>
            </p:cNvPr>
            <p:cNvSpPr/>
            <p:nvPr/>
          </p:nvSpPr>
          <p:spPr>
            <a:xfrm>
              <a:off x="756923" y="2990975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jarak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ke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51DDF5-3619-4D4C-8480-3B84FDE68E88}"/>
                </a:ext>
              </a:extLst>
            </p:cNvPr>
            <p:cNvSpPr/>
            <p:nvPr/>
          </p:nvSpPr>
          <p:spPr>
            <a:xfrm>
              <a:off x="756923" y="4152323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Melakukan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DFT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73B10D6B-C88A-4CA1-8FB6-04A4B715B5C1}"/>
                </a:ext>
              </a:extLst>
            </p:cNvPr>
            <p:cNvSpPr/>
            <p:nvPr/>
          </p:nvSpPr>
          <p:spPr>
            <a:xfrm>
              <a:off x="5021721" y="4152323"/>
              <a:ext cx="1843314" cy="573608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Koefisien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FD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90C964D-933B-49B2-982A-FBC1410196AA}"/>
                </a:ext>
              </a:extLst>
            </p:cNvPr>
            <p:cNvSpPr/>
            <p:nvPr/>
          </p:nvSpPr>
          <p:spPr>
            <a:xfrm>
              <a:off x="5292820" y="5029352"/>
              <a:ext cx="1301115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Selesai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F09E37F-12AD-4445-9425-612D16B3C135}"/>
                </a:ext>
              </a:extLst>
            </p:cNvPr>
            <p:cNvCxnSpPr>
              <a:stCxn id="4" idx="4"/>
              <a:endCxn id="6" idx="0"/>
            </p:cNvCxnSpPr>
            <p:nvPr/>
          </p:nvCxnSpPr>
          <p:spPr>
            <a:xfrm flipH="1">
              <a:off x="1634312" y="1268797"/>
              <a:ext cx="3674" cy="426983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9F09C76-738C-41FE-9034-CD3AA4925518}"/>
                </a:ext>
              </a:extLst>
            </p:cNvPr>
            <p:cNvCxnSpPr>
              <a:cxnSpLocks/>
              <a:stCxn id="6" idx="2"/>
              <a:endCxn id="7" idx="1"/>
            </p:cNvCxnSpPr>
            <p:nvPr/>
          </p:nvCxnSpPr>
          <p:spPr>
            <a:xfrm flipV="1">
              <a:off x="2459962" y="2075007"/>
              <a:ext cx="689195" cy="480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5633419-A9D3-4877-9C73-F2AEE34018FF}"/>
                </a:ext>
              </a:extLst>
            </p:cNvPr>
            <p:cNvCxnSpPr>
              <a:cxnSpLocks/>
              <a:stCxn id="30" idx="3"/>
              <a:endCxn id="11" idx="5"/>
            </p:cNvCxnSpPr>
            <p:nvPr/>
          </p:nvCxnSpPr>
          <p:spPr>
            <a:xfrm>
              <a:off x="4609607" y="4439127"/>
              <a:ext cx="483815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C123EDD-0CE9-4103-A281-30A6799E359B}"/>
                </a:ext>
              </a:extLst>
            </p:cNvPr>
            <p:cNvCxnSpPr>
              <a:cxnSpLocks/>
              <a:stCxn id="11" idx="4"/>
              <a:endCxn id="12" idx="0"/>
            </p:cNvCxnSpPr>
            <p:nvPr/>
          </p:nvCxnSpPr>
          <p:spPr>
            <a:xfrm>
              <a:off x="5943378" y="4725931"/>
              <a:ext cx="0" cy="30342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370B273-D4DF-41F4-BEAC-2693590EC87C}"/>
                </a:ext>
              </a:extLst>
            </p:cNvPr>
            <p:cNvCxnSpPr>
              <a:cxnSpLocks/>
              <a:stCxn id="10" idx="3"/>
              <a:endCxn id="30" idx="1"/>
            </p:cNvCxnSpPr>
            <p:nvPr/>
          </p:nvCxnSpPr>
          <p:spPr>
            <a:xfrm>
              <a:off x="2511700" y="4439127"/>
              <a:ext cx="843516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DD0E9D-4D46-4C2E-81E6-7CB6CB9919E4}"/>
                </a:ext>
              </a:extLst>
            </p:cNvPr>
            <p:cNvSpPr/>
            <p:nvPr/>
          </p:nvSpPr>
          <p:spPr>
            <a:xfrm>
              <a:off x="3328853" y="2893751"/>
              <a:ext cx="1254391" cy="768056"/>
            </a:xfrm>
            <a:prstGeom prst="rect">
              <a:avLst/>
            </a:prstGeom>
            <a:solidFill>
              <a:srgbClr val="97C5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Ambil</a:t>
              </a: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 K </a:t>
              </a:r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tepi</a:t>
              </a:r>
              <a:endParaRPr lang="en-ID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B54634C-F66A-4F40-A3CB-4EECC98A96A0}"/>
                </a:ext>
              </a:extLst>
            </p:cNvPr>
            <p:cNvCxnSpPr>
              <a:cxnSpLocks/>
              <a:stCxn id="29" idx="3"/>
              <a:endCxn id="8" idx="0"/>
            </p:cNvCxnSpPr>
            <p:nvPr/>
          </p:nvCxnSpPr>
          <p:spPr>
            <a:xfrm>
              <a:off x="5921566" y="2459035"/>
              <a:ext cx="21812" cy="42715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9BA1396C-6340-43B1-AFE7-E3946BD553D7}"/>
                </a:ext>
              </a:extLst>
            </p:cNvPr>
            <p:cNvSpPr/>
            <p:nvPr/>
          </p:nvSpPr>
          <p:spPr>
            <a:xfrm>
              <a:off x="5316175" y="1690979"/>
              <a:ext cx="1402795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Kontur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448933-F78E-4E39-9D81-21496747DEE0}"/>
                </a:ext>
              </a:extLst>
            </p:cNvPr>
            <p:cNvSpPr/>
            <p:nvPr/>
          </p:nvSpPr>
          <p:spPr>
            <a:xfrm>
              <a:off x="3355216" y="4152323"/>
              <a:ext cx="1254391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Normalisasi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519E7FB-A90B-4CA3-B5BD-1E1AE0EB7BF5}"/>
                </a:ext>
              </a:extLst>
            </p:cNvPr>
            <p:cNvCxnSpPr>
              <a:cxnSpLocks/>
              <a:stCxn id="7" idx="3"/>
              <a:endCxn id="29" idx="5"/>
            </p:cNvCxnSpPr>
            <p:nvPr/>
          </p:nvCxnSpPr>
          <p:spPr>
            <a:xfrm>
              <a:off x="4815669" y="2075007"/>
              <a:ext cx="59651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EDA5CFF-375C-4FEF-8876-2BE059815DCD}"/>
                </a:ext>
              </a:extLst>
            </p:cNvPr>
            <p:cNvCxnSpPr>
              <a:cxnSpLocks/>
              <a:stCxn id="8" idx="1"/>
              <a:endCxn id="32" idx="3"/>
            </p:cNvCxnSpPr>
            <p:nvPr/>
          </p:nvCxnSpPr>
          <p:spPr>
            <a:xfrm flipH="1">
              <a:off x="4583244" y="3270222"/>
              <a:ext cx="615279" cy="7557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75ED0D0-BC4F-46D3-ACB3-00C35C7D835B}"/>
                </a:ext>
              </a:extLst>
            </p:cNvPr>
            <p:cNvCxnSpPr>
              <a:cxnSpLocks/>
              <a:stCxn id="32" idx="1"/>
              <a:endCxn id="9" idx="3"/>
            </p:cNvCxnSpPr>
            <p:nvPr/>
          </p:nvCxnSpPr>
          <p:spPr>
            <a:xfrm flipH="1">
              <a:off x="2511700" y="3277779"/>
              <a:ext cx="81715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850BD64-AB81-432A-AEC4-0389A820CA02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1634312" y="3564583"/>
              <a:ext cx="0" cy="58774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D25B2753-61CF-42CC-92EC-72E1DCF89DE2}"/>
              </a:ext>
            </a:extLst>
          </p:cNvPr>
          <p:cNvSpPr txBox="1">
            <a:spLocks/>
          </p:cNvSpPr>
          <p:nvPr/>
        </p:nvSpPr>
        <p:spPr>
          <a:xfrm>
            <a:off x="7241288" y="2292404"/>
            <a:ext cx="4060219" cy="216792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4000"/>
              </a:lnSpc>
              <a:buNone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Perlu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dilakukan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agar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dimensi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setiap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citra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sama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.</a:t>
            </a:r>
          </a:p>
          <a:p>
            <a:pPr marL="0" indent="0" algn="r">
              <a:lnSpc>
                <a:spcPct val="114000"/>
              </a:lnSpc>
              <a:buNone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Jumlah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titik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tepi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diambil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menentukan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jumlah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koefisien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FD</a:t>
            </a:r>
          </a:p>
        </p:txBody>
      </p:sp>
    </p:spTree>
    <p:extLst>
      <p:ext uri="{BB962C8B-B14F-4D97-AF65-F5344CB8AC3E}">
        <p14:creationId xmlns:p14="http://schemas.microsoft.com/office/powerpoint/2010/main" val="4249916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fd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225DA25-9350-469B-995C-95DD7CA7EC0B}"/>
              </a:ext>
            </a:extLst>
          </p:cNvPr>
          <p:cNvGrpSpPr/>
          <p:nvPr/>
        </p:nvGrpSpPr>
        <p:grpSpPr>
          <a:xfrm>
            <a:off x="712655" y="773497"/>
            <a:ext cx="6152380" cy="4751155"/>
            <a:chOff x="712655" y="773497"/>
            <a:chExt cx="6152380" cy="475115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FB75288-36C9-4299-AC5E-6CF1D84A636E}"/>
                </a:ext>
              </a:extLst>
            </p:cNvPr>
            <p:cNvSpPr/>
            <p:nvPr/>
          </p:nvSpPr>
          <p:spPr>
            <a:xfrm>
              <a:off x="1081726" y="773497"/>
              <a:ext cx="1112520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Mulai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6B923FA6-D212-4A8E-91FE-17961E3783B7}"/>
                </a:ext>
              </a:extLst>
            </p:cNvPr>
            <p:cNvSpPr/>
            <p:nvPr/>
          </p:nvSpPr>
          <p:spPr>
            <a:xfrm>
              <a:off x="712655" y="1695780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groundtruth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biner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D18D6F-84B4-448F-A99E-7B0BE3861367}"/>
                </a:ext>
              </a:extLst>
            </p:cNvPr>
            <p:cNvSpPr/>
            <p:nvPr/>
          </p:nvSpPr>
          <p:spPr>
            <a:xfrm>
              <a:off x="3149157" y="1690979"/>
              <a:ext cx="1666512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Boundary tracing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E14E3D-B03D-44D7-B437-700E0DFAB894}"/>
                </a:ext>
              </a:extLst>
            </p:cNvPr>
            <p:cNvSpPr/>
            <p:nvPr/>
          </p:nvSpPr>
          <p:spPr>
            <a:xfrm>
              <a:off x="5198523" y="2886194"/>
              <a:ext cx="1489710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81B8A84-D8B7-4C76-8824-F0DBEBA5FF81}"/>
                </a:ext>
              </a:extLst>
            </p:cNvPr>
            <p:cNvSpPr/>
            <p:nvPr/>
          </p:nvSpPr>
          <p:spPr>
            <a:xfrm>
              <a:off x="756923" y="2990975"/>
              <a:ext cx="1754777" cy="573608"/>
            </a:xfrm>
            <a:prstGeom prst="rect">
              <a:avLst/>
            </a:prstGeom>
            <a:solidFill>
              <a:srgbClr val="97C5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jarak</a:t>
              </a: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ke</a:t>
              </a: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51DDF5-3619-4D4C-8480-3B84FDE68E88}"/>
                </a:ext>
              </a:extLst>
            </p:cNvPr>
            <p:cNvSpPr/>
            <p:nvPr/>
          </p:nvSpPr>
          <p:spPr>
            <a:xfrm>
              <a:off x="756923" y="4152323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Melakukan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DFT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73B10D6B-C88A-4CA1-8FB6-04A4B715B5C1}"/>
                </a:ext>
              </a:extLst>
            </p:cNvPr>
            <p:cNvSpPr/>
            <p:nvPr/>
          </p:nvSpPr>
          <p:spPr>
            <a:xfrm>
              <a:off x="5021721" y="4152323"/>
              <a:ext cx="1843314" cy="573608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Koefisien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FD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90C964D-933B-49B2-982A-FBC1410196AA}"/>
                </a:ext>
              </a:extLst>
            </p:cNvPr>
            <p:cNvSpPr/>
            <p:nvPr/>
          </p:nvSpPr>
          <p:spPr>
            <a:xfrm>
              <a:off x="5292820" y="5029352"/>
              <a:ext cx="1301115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Selesai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F09E37F-12AD-4445-9425-612D16B3C135}"/>
                </a:ext>
              </a:extLst>
            </p:cNvPr>
            <p:cNvCxnSpPr>
              <a:stCxn id="4" idx="4"/>
              <a:endCxn id="6" idx="0"/>
            </p:cNvCxnSpPr>
            <p:nvPr/>
          </p:nvCxnSpPr>
          <p:spPr>
            <a:xfrm flipH="1">
              <a:off x="1634312" y="1268797"/>
              <a:ext cx="3674" cy="426983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9F09C76-738C-41FE-9034-CD3AA4925518}"/>
                </a:ext>
              </a:extLst>
            </p:cNvPr>
            <p:cNvCxnSpPr>
              <a:cxnSpLocks/>
              <a:stCxn id="6" idx="2"/>
              <a:endCxn id="7" idx="1"/>
            </p:cNvCxnSpPr>
            <p:nvPr/>
          </p:nvCxnSpPr>
          <p:spPr>
            <a:xfrm flipV="1">
              <a:off x="2459962" y="2075007"/>
              <a:ext cx="689195" cy="480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5633419-A9D3-4877-9C73-F2AEE34018FF}"/>
                </a:ext>
              </a:extLst>
            </p:cNvPr>
            <p:cNvCxnSpPr>
              <a:cxnSpLocks/>
              <a:stCxn id="30" idx="3"/>
              <a:endCxn id="11" idx="5"/>
            </p:cNvCxnSpPr>
            <p:nvPr/>
          </p:nvCxnSpPr>
          <p:spPr>
            <a:xfrm>
              <a:off x="4609607" y="4439127"/>
              <a:ext cx="483815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C123EDD-0CE9-4103-A281-30A6799E359B}"/>
                </a:ext>
              </a:extLst>
            </p:cNvPr>
            <p:cNvCxnSpPr>
              <a:cxnSpLocks/>
              <a:stCxn id="11" idx="4"/>
              <a:endCxn id="12" idx="0"/>
            </p:cNvCxnSpPr>
            <p:nvPr/>
          </p:nvCxnSpPr>
          <p:spPr>
            <a:xfrm>
              <a:off x="5943378" y="4725931"/>
              <a:ext cx="0" cy="30342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370B273-D4DF-41F4-BEAC-2693590EC87C}"/>
                </a:ext>
              </a:extLst>
            </p:cNvPr>
            <p:cNvCxnSpPr>
              <a:cxnSpLocks/>
              <a:stCxn id="10" idx="3"/>
              <a:endCxn id="30" idx="1"/>
            </p:cNvCxnSpPr>
            <p:nvPr/>
          </p:nvCxnSpPr>
          <p:spPr>
            <a:xfrm>
              <a:off x="2511700" y="4439127"/>
              <a:ext cx="843516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DD0E9D-4D46-4C2E-81E6-7CB6CB9919E4}"/>
                </a:ext>
              </a:extLst>
            </p:cNvPr>
            <p:cNvSpPr/>
            <p:nvPr/>
          </p:nvSpPr>
          <p:spPr>
            <a:xfrm>
              <a:off x="3328853" y="2893751"/>
              <a:ext cx="1254391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Ambil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K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tepi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B54634C-F66A-4F40-A3CB-4EECC98A96A0}"/>
                </a:ext>
              </a:extLst>
            </p:cNvPr>
            <p:cNvCxnSpPr>
              <a:cxnSpLocks/>
              <a:stCxn id="29" idx="3"/>
              <a:endCxn id="8" idx="0"/>
            </p:cNvCxnSpPr>
            <p:nvPr/>
          </p:nvCxnSpPr>
          <p:spPr>
            <a:xfrm>
              <a:off x="5921566" y="2459035"/>
              <a:ext cx="21812" cy="42715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9BA1396C-6340-43B1-AFE7-E3946BD553D7}"/>
                </a:ext>
              </a:extLst>
            </p:cNvPr>
            <p:cNvSpPr/>
            <p:nvPr/>
          </p:nvSpPr>
          <p:spPr>
            <a:xfrm>
              <a:off x="5316175" y="1690979"/>
              <a:ext cx="1402795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Kontur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448933-F78E-4E39-9D81-21496747DEE0}"/>
                </a:ext>
              </a:extLst>
            </p:cNvPr>
            <p:cNvSpPr/>
            <p:nvPr/>
          </p:nvSpPr>
          <p:spPr>
            <a:xfrm>
              <a:off x="3355216" y="4152323"/>
              <a:ext cx="1254391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Normalisasi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519E7FB-A90B-4CA3-B5BD-1E1AE0EB7BF5}"/>
                </a:ext>
              </a:extLst>
            </p:cNvPr>
            <p:cNvCxnSpPr>
              <a:cxnSpLocks/>
              <a:stCxn id="7" idx="3"/>
              <a:endCxn id="29" idx="5"/>
            </p:cNvCxnSpPr>
            <p:nvPr/>
          </p:nvCxnSpPr>
          <p:spPr>
            <a:xfrm>
              <a:off x="4815669" y="2075007"/>
              <a:ext cx="59651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EDA5CFF-375C-4FEF-8876-2BE059815DCD}"/>
                </a:ext>
              </a:extLst>
            </p:cNvPr>
            <p:cNvCxnSpPr>
              <a:cxnSpLocks/>
              <a:stCxn id="8" idx="1"/>
              <a:endCxn id="32" idx="3"/>
            </p:cNvCxnSpPr>
            <p:nvPr/>
          </p:nvCxnSpPr>
          <p:spPr>
            <a:xfrm flipH="1">
              <a:off x="4583244" y="3270222"/>
              <a:ext cx="615279" cy="7557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75ED0D0-BC4F-46D3-ACB3-00C35C7D835B}"/>
                </a:ext>
              </a:extLst>
            </p:cNvPr>
            <p:cNvCxnSpPr>
              <a:cxnSpLocks/>
              <a:stCxn id="32" idx="1"/>
              <a:endCxn id="9" idx="3"/>
            </p:cNvCxnSpPr>
            <p:nvPr/>
          </p:nvCxnSpPr>
          <p:spPr>
            <a:xfrm flipH="1">
              <a:off x="2511700" y="3277779"/>
              <a:ext cx="81715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850BD64-AB81-432A-AEC4-0389A820CA02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1634312" y="3564583"/>
              <a:ext cx="0" cy="58774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B907B05B-E8B7-4DC1-902F-E0CF0FD64CA5}"/>
              </a:ext>
            </a:extLst>
          </p:cNvPr>
          <p:cNvSpPr txBox="1">
            <a:spLocks/>
          </p:cNvSpPr>
          <p:nvPr/>
        </p:nvSpPr>
        <p:spPr>
          <a:xfrm>
            <a:off x="7241288" y="2292404"/>
            <a:ext cx="4060219" cy="216792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4000"/>
              </a:lnSpc>
              <a:buNone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Hitung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centroid distance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setiap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titik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diambil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sebelumnya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sebagai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shape signature</a:t>
            </a:r>
          </a:p>
        </p:txBody>
      </p:sp>
    </p:spTree>
    <p:extLst>
      <p:ext uri="{BB962C8B-B14F-4D97-AF65-F5344CB8AC3E}">
        <p14:creationId xmlns:p14="http://schemas.microsoft.com/office/powerpoint/2010/main" val="752411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fd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225DA25-9350-469B-995C-95DD7CA7EC0B}"/>
              </a:ext>
            </a:extLst>
          </p:cNvPr>
          <p:cNvGrpSpPr/>
          <p:nvPr/>
        </p:nvGrpSpPr>
        <p:grpSpPr>
          <a:xfrm>
            <a:off x="712655" y="773497"/>
            <a:ext cx="6152380" cy="4751155"/>
            <a:chOff x="712655" y="773497"/>
            <a:chExt cx="6152380" cy="475115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FB75288-36C9-4299-AC5E-6CF1D84A636E}"/>
                </a:ext>
              </a:extLst>
            </p:cNvPr>
            <p:cNvSpPr/>
            <p:nvPr/>
          </p:nvSpPr>
          <p:spPr>
            <a:xfrm>
              <a:off x="1081726" y="773497"/>
              <a:ext cx="1112520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Mulai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6B923FA6-D212-4A8E-91FE-17961E3783B7}"/>
                </a:ext>
              </a:extLst>
            </p:cNvPr>
            <p:cNvSpPr/>
            <p:nvPr/>
          </p:nvSpPr>
          <p:spPr>
            <a:xfrm>
              <a:off x="712655" y="1695780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groundtruth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biner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D18D6F-84B4-448F-A99E-7B0BE3861367}"/>
                </a:ext>
              </a:extLst>
            </p:cNvPr>
            <p:cNvSpPr/>
            <p:nvPr/>
          </p:nvSpPr>
          <p:spPr>
            <a:xfrm>
              <a:off x="3149157" y="1690979"/>
              <a:ext cx="1666512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Boundary tracing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E14E3D-B03D-44D7-B437-700E0DFAB894}"/>
                </a:ext>
              </a:extLst>
            </p:cNvPr>
            <p:cNvSpPr/>
            <p:nvPr/>
          </p:nvSpPr>
          <p:spPr>
            <a:xfrm>
              <a:off x="5198523" y="2886194"/>
              <a:ext cx="1489710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81B8A84-D8B7-4C76-8824-F0DBEBA5FF81}"/>
                </a:ext>
              </a:extLst>
            </p:cNvPr>
            <p:cNvSpPr/>
            <p:nvPr/>
          </p:nvSpPr>
          <p:spPr>
            <a:xfrm>
              <a:off x="756923" y="2990975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jarak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ke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51DDF5-3619-4D4C-8480-3B84FDE68E88}"/>
                </a:ext>
              </a:extLst>
            </p:cNvPr>
            <p:cNvSpPr/>
            <p:nvPr/>
          </p:nvSpPr>
          <p:spPr>
            <a:xfrm>
              <a:off x="756923" y="4152323"/>
              <a:ext cx="1754777" cy="573608"/>
            </a:xfrm>
            <a:prstGeom prst="rect">
              <a:avLst/>
            </a:prstGeom>
            <a:solidFill>
              <a:srgbClr val="97C5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Melakukan</a:t>
              </a:r>
              <a:r>
                <a:rPr lang="en-US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 DFT</a:t>
              </a:r>
              <a:endParaRPr lang="en-ID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73B10D6B-C88A-4CA1-8FB6-04A4B715B5C1}"/>
                </a:ext>
              </a:extLst>
            </p:cNvPr>
            <p:cNvSpPr/>
            <p:nvPr/>
          </p:nvSpPr>
          <p:spPr>
            <a:xfrm>
              <a:off x="5021721" y="4152323"/>
              <a:ext cx="1843314" cy="573608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Koefisien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FD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90C964D-933B-49B2-982A-FBC1410196AA}"/>
                </a:ext>
              </a:extLst>
            </p:cNvPr>
            <p:cNvSpPr/>
            <p:nvPr/>
          </p:nvSpPr>
          <p:spPr>
            <a:xfrm>
              <a:off x="5292820" y="5029352"/>
              <a:ext cx="1301115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Selesai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F09E37F-12AD-4445-9425-612D16B3C135}"/>
                </a:ext>
              </a:extLst>
            </p:cNvPr>
            <p:cNvCxnSpPr>
              <a:stCxn id="4" idx="4"/>
              <a:endCxn id="6" idx="0"/>
            </p:cNvCxnSpPr>
            <p:nvPr/>
          </p:nvCxnSpPr>
          <p:spPr>
            <a:xfrm flipH="1">
              <a:off x="1634312" y="1268797"/>
              <a:ext cx="3674" cy="426983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9F09C76-738C-41FE-9034-CD3AA4925518}"/>
                </a:ext>
              </a:extLst>
            </p:cNvPr>
            <p:cNvCxnSpPr>
              <a:cxnSpLocks/>
              <a:stCxn id="6" idx="2"/>
              <a:endCxn id="7" idx="1"/>
            </p:cNvCxnSpPr>
            <p:nvPr/>
          </p:nvCxnSpPr>
          <p:spPr>
            <a:xfrm flipV="1">
              <a:off x="2459962" y="2075007"/>
              <a:ext cx="689195" cy="480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5633419-A9D3-4877-9C73-F2AEE34018FF}"/>
                </a:ext>
              </a:extLst>
            </p:cNvPr>
            <p:cNvCxnSpPr>
              <a:cxnSpLocks/>
              <a:stCxn id="30" idx="3"/>
              <a:endCxn id="11" idx="5"/>
            </p:cNvCxnSpPr>
            <p:nvPr/>
          </p:nvCxnSpPr>
          <p:spPr>
            <a:xfrm>
              <a:off x="4609607" y="4439127"/>
              <a:ext cx="483815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C123EDD-0CE9-4103-A281-30A6799E359B}"/>
                </a:ext>
              </a:extLst>
            </p:cNvPr>
            <p:cNvCxnSpPr>
              <a:cxnSpLocks/>
              <a:stCxn id="11" idx="4"/>
              <a:endCxn id="12" idx="0"/>
            </p:cNvCxnSpPr>
            <p:nvPr/>
          </p:nvCxnSpPr>
          <p:spPr>
            <a:xfrm>
              <a:off x="5943378" y="4725931"/>
              <a:ext cx="0" cy="30342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370B273-D4DF-41F4-BEAC-2693590EC87C}"/>
                </a:ext>
              </a:extLst>
            </p:cNvPr>
            <p:cNvCxnSpPr>
              <a:cxnSpLocks/>
              <a:stCxn id="10" idx="3"/>
              <a:endCxn id="30" idx="1"/>
            </p:cNvCxnSpPr>
            <p:nvPr/>
          </p:nvCxnSpPr>
          <p:spPr>
            <a:xfrm>
              <a:off x="2511700" y="4439127"/>
              <a:ext cx="843516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DD0E9D-4D46-4C2E-81E6-7CB6CB9919E4}"/>
                </a:ext>
              </a:extLst>
            </p:cNvPr>
            <p:cNvSpPr/>
            <p:nvPr/>
          </p:nvSpPr>
          <p:spPr>
            <a:xfrm>
              <a:off x="3328853" y="2893751"/>
              <a:ext cx="1254391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Ambil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K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tepi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B54634C-F66A-4F40-A3CB-4EECC98A96A0}"/>
                </a:ext>
              </a:extLst>
            </p:cNvPr>
            <p:cNvCxnSpPr>
              <a:cxnSpLocks/>
              <a:stCxn id="29" idx="3"/>
              <a:endCxn id="8" idx="0"/>
            </p:cNvCxnSpPr>
            <p:nvPr/>
          </p:nvCxnSpPr>
          <p:spPr>
            <a:xfrm>
              <a:off x="5921566" y="2459035"/>
              <a:ext cx="21812" cy="42715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9BA1396C-6340-43B1-AFE7-E3946BD553D7}"/>
                </a:ext>
              </a:extLst>
            </p:cNvPr>
            <p:cNvSpPr/>
            <p:nvPr/>
          </p:nvSpPr>
          <p:spPr>
            <a:xfrm>
              <a:off x="5316175" y="1690979"/>
              <a:ext cx="1402795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Kontur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448933-F78E-4E39-9D81-21496747DEE0}"/>
                </a:ext>
              </a:extLst>
            </p:cNvPr>
            <p:cNvSpPr/>
            <p:nvPr/>
          </p:nvSpPr>
          <p:spPr>
            <a:xfrm>
              <a:off x="3355216" y="4152323"/>
              <a:ext cx="1254391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Normalisasi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519E7FB-A90B-4CA3-B5BD-1E1AE0EB7BF5}"/>
                </a:ext>
              </a:extLst>
            </p:cNvPr>
            <p:cNvCxnSpPr>
              <a:cxnSpLocks/>
              <a:stCxn id="7" idx="3"/>
              <a:endCxn id="29" idx="5"/>
            </p:cNvCxnSpPr>
            <p:nvPr/>
          </p:nvCxnSpPr>
          <p:spPr>
            <a:xfrm>
              <a:off x="4815669" y="2075007"/>
              <a:ext cx="59651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EDA5CFF-375C-4FEF-8876-2BE059815DCD}"/>
                </a:ext>
              </a:extLst>
            </p:cNvPr>
            <p:cNvCxnSpPr>
              <a:cxnSpLocks/>
              <a:stCxn id="8" idx="1"/>
              <a:endCxn id="32" idx="3"/>
            </p:cNvCxnSpPr>
            <p:nvPr/>
          </p:nvCxnSpPr>
          <p:spPr>
            <a:xfrm flipH="1">
              <a:off x="4583244" y="3270222"/>
              <a:ext cx="615279" cy="7557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75ED0D0-BC4F-46D3-ACB3-00C35C7D835B}"/>
                </a:ext>
              </a:extLst>
            </p:cNvPr>
            <p:cNvCxnSpPr>
              <a:cxnSpLocks/>
              <a:stCxn id="32" idx="1"/>
              <a:endCxn id="9" idx="3"/>
            </p:cNvCxnSpPr>
            <p:nvPr/>
          </p:nvCxnSpPr>
          <p:spPr>
            <a:xfrm flipH="1">
              <a:off x="2511700" y="3277779"/>
              <a:ext cx="81715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850BD64-AB81-432A-AEC4-0389A820CA02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1634312" y="3564583"/>
              <a:ext cx="0" cy="58774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BF064F81-6911-4C02-BD9F-5C64F9667A89}"/>
              </a:ext>
            </a:extLst>
          </p:cNvPr>
          <p:cNvSpPr txBox="1">
            <a:spLocks/>
          </p:cNvSpPr>
          <p:nvPr/>
        </p:nvSpPr>
        <p:spPr>
          <a:xfrm>
            <a:off x="7241288" y="2292404"/>
            <a:ext cx="4060219" cy="216792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4000"/>
              </a:lnSpc>
              <a:buNone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Melakukan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DFT pada centroid distance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didapatkan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tahap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sebelumnya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2592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lated image">
            <a:extLst>
              <a:ext uri="{FF2B5EF4-FFF2-40B4-BE49-F238E27FC236}">
                <a16:creationId xmlns:a16="http://schemas.microsoft.com/office/drawing/2014/main" id="{BF875628-46E7-4F04-AA14-B1CEC08A0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2992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</p:pic>
      <p:sp>
        <p:nvSpPr>
          <p:cNvPr id="10" name="Parallelogram 9">
            <a:extLst>
              <a:ext uri="{FF2B5EF4-FFF2-40B4-BE49-F238E27FC236}">
                <a16:creationId xmlns:a16="http://schemas.microsoft.com/office/drawing/2014/main" id="{47BC12B3-5829-4608-B98A-312046132BE1}"/>
              </a:ext>
            </a:extLst>
          </p:cNvPr>
          <p:cNvSpPr/>
          <p:nvPr/>
        </p:nvSpPr>
        <p:spPr>
          <a:xfrm flipH="1">
            <a:off x="4914073" y="0"/>
            <a:ext cx="5114629" cy="6858000"/>
          </a:xfrm>
          <a:prstGeom prst="parallelogram">
            <a:avLst>
              <a:gd name="adj" fmla="val 24033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FB7107BC-CF49-4F5F-B76A-33E43C724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5619" y="350044"/>
            <a:ext cx="4169229" cy="1325563"/>
          </a:xfrm>
        </p:spPr>
        <p:txBody>
          <a:bodyPr>
            <a:normAutofit/>
          </a:bodyPr>
          <a:lstStyle/>
          <a:p>
            <a:pPr algn="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LATAR BELAKANG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600534" y="2017601"/>
            <a:ext cx="4764314" cy="4351338"/>
          </a:xfrm>
        </p:spPr>
        <p:txBody>
          <a:bodyPr>
            <a:normAutofit/>
          </a:bodyPr>
          <a:lstStyle/>
          <a:p>
            <a:pPr marL="0" indent="0" algn="r">
              <a:lnSpc>
                <a:spcPct val="114000"/>
              </a:lnSpc>
              <a:buClr>
                <a:srgbClr val="2A687E"/>
              </a:buClr>
              <a:buSzPct val="110000"/>
              <a:buNone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Sistem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klasifikasi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objek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banyak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diimplementasikan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dalam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kehidupan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sehari-hari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</a:p>
          <a:p>
            <a:pPr marL="0" indent="0" algn="r">
              <a:lnSpc>
                <a:spcPct val="114000"/>
              </a:lnSpc>
              <a:buClr>
                <a:srgbClr val="2A687E"/>
              </a:buClr>
              <a:buSzPct val="110000"/>
              <a:buNone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Diperlukan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adanya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sistem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klasifikasi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cepat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dan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memiliki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performa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tinggi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  <a:p>
            <a:pPr marL="0" indent="0" algn="r">
              <a:lnSpc>
                <a:spcPct val="114000"/>
              </a:lnSpc>
              <a:buClr>
                <a:srgbClr val="2A687E"/>
              </a:buClr>
              <a:buSzPct val="110000"/>
              <a:buNone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Contoh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: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sistem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pengenalan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pejalan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kaki dan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kendaraan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pada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sistem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kontrol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autonomous vehicle</a:t>
            </a:r>
          </a:p>
          <a:p>
            <a:pPr marL="0" indent="0" algn="r">
              <a:lnSpc>
                <a:spcPct val="114000"/>
              </a:lnSpc>
              <a:buNone/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FD1DFFF-41EA-4DF0-97DC-29A37DE2D5D5}"/>
              </a:ext>
            </a:extLst>
          </p:cNvPr>
          <p:cNvCxnSpPr/>
          <p:nvPr/>
        </p:nvCxnSpPr>
        <p:spPr>
          <a:xfrm>
            <a:off x="10435774" y="1632065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358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fd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D225DA25-9350-469B-995C-95DD7CA7EC0B}"/>
              </a:ext>
            </a:extLst>
          </p:cNvPr>
          <p:cNvGrpSpPr/>
          <p:nvPr/>
        </p:nvGrpSpPr>
        <p:grpSpPr>
          <a:xfrm>
            <a:off x="712655" y="773497"/>
            <a:ext cx="6152380" cy="4751155"/>
            <a:chOff x="712655" y="773497"/>
            <a:chExt cx="6152380" cy="4751155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FB75288-36C9-4299-AC5E-6CF1D84A636E}"/>
                </a:ext>
              </a:extLst>
            </p:cNvPr>
            <p:cNvSpPr/>
            <p:nvPr/>
          </p:nvSpPr>
          <p:spPr>
            <a:xfrm>
              <a:off x="1081726" y="773497"/>
              <a:ext cx="1112520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Mulai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6B923FA6-D212-4A8E-91FE-17961E3783B7}"/>
                </a:ext>
              </a:extLst>
            </p:cNvPr>
            <p:cNvSpPr/>
            <p:nvPr/>
          </p:nvSpPr>
          <p:spPr>
            <a:xfrm>
              <a:off x="712655" y="1695780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groundtruth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biner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D18D6F-84B4-448F-A99E-7B0BE3861367}"/>
                </a:ext>
              </a:extLst>
            </p:cNvPr>
            <p:cNvSpPr/>
            <p:nvPr/>
          </p:nvSpPr>
          <p:spPr>
            <a:xfrm>
              <a:off x="3149157" y="1690979"/>
              <a:ext cx="1666512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Boundary tracing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E14E3D-B03D-44D7-B437-700E0DFAB894}"/>
                </a:ext>
              </a:extLst>
            </p:cNvPr>
            <p:cNvSpPr/>
            <p:nvPr/>
          </p:nvSpPr>
          <p:spPr>
            <a:xfrm>
              <a:off x="5198523" y="2886194"/>
              <a:ext cx="1489710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81B8A84-D8B7-4C76-8824-F0DBEBA5FF81}"/>
                </a:ext>
              </a:extLst>
            </p:cNvPr>
            <p:cNvSpPr/>
            <p:nvPr/>
          </p:nvSpPr>
          <p:spPr>
            <a:xfrm>
              <a:off x="756923" y="2990975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jarak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ke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centroid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51DDF5-3619-4D4C-8480-3B84FDE68E88}"/>
                </a:ext>
              </a:extLst>
            </p:cNvPr>
            <p:cNvSpPr/>
            <p:nvPr/>
          </p:nvSpPr>
          <p:spPr>
            <a:xfrm>
              <a:off x="756923" y="4152323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Melakukan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DFT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73B10D6B-C88A-4CA1-8FB6-04A4B715B5C1}"/>
                </a:ext>
              </a:extLst>
            </p:cNvPr>
            <p:cNvSpPr/>
            <p:nvPr/>
          </p:nvSpPr>
          <p:spPr>
            <a:xfrm>
              <a:off x="5021721" y="4152323"/>
              <a:ext cx="1843314" cy="573608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Koefisien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FD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90C964D-933B-49B2-982A-FBC1410196AA}"/>
                </a:ext>
              </a:extLst>
            </p:cNvPr>
            <p:cNvSpPr/>
            <p:nvPr/>
          </p:nvSpPr>
          <p:spPr>
            <a:xfrm>
              <a:off x="5292820" y="5029352"/>
              <a:ext cx="1301115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Selesai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F09E37F-12AD-4445-9425-612D16B3C135}"/>
                </a:ext>
              </a:extLst>
            </p:cNvPr>
            <p:cNvCxnSpPr>
              <a:stCxn id="4" idx="4"/>
              <a:endCxn id="6" idx="0"/>
            </p:cNvCxnSpPr>
            <p:nvPr/>
          </p:nvCxnSpPr>
          <p:spPr>
            <a:xfrm flipH="1">
              <a:off x="1634312" y="1268797"/>
              <a:ext cx="3674" cy="426983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9F09C76-738C-41FE-9034-CD3AA4925518}"/>
                </a:ext>
              </a:extLst>
            </p:cNvPr>
            <p:cNvCxnSpPr>
              <a:cxnSpLocks/>
              <a:stCxn id="6" idx="2"/>
              <a:endCxn id="7" idx="1"/>
            </p:cNvCxnSpPr>
            <p:nvPr/>
          </p:nvCxnSpPr>
          <p:spPr>
            <a:xfrm flipV="1">
              <a:off x="2459962" y="2075007"/>
              <a:ext cx="689195" cy="480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5633419-A9D3-4877-9C73-F2AEE34018FF}"/>
                </a:ext>
              </a:extLst>
            </p:cNvPr>
            <p:cNvCxnSpPr>
              <a:cxnSpLocks/>
              <a:stCxn id="30" idx="3"/>
              <a:endCxn id="11" idx="5"/>
            </p:cNvCxnSpPr>
            <p:nvPr/>
          </p:nvCxnSpPr>
          <p:spPr>
            <a:xfrm>
              <a:off x="4609608" y="4439127"/>
              <a:ext cx="483814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C123EDD-0CE9-4103-A281-30A6799E359B}"/>
                </a:ext>
              </a:extLst>
            </p:cNvPr>
            <p:cNvCxnSpPr>
              <a:cxnSpLocks/>
              <a:stCxn id="11" idx="4"/>
              <a:endCxn id="12" idx="0"/>
            </p:cNvCxnSpPr>
            <p:nvPr/>
          </p:nvCxnSpPr>
          <p:spPr>
            <a:xfrm>
              <a:off x="5943378" y="4725931"/>
              <a:ext cx="0" cy="30342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370B273-D4DF-41F4-BEAC-2693590EC87C}"/>
                </a:ext>
              </a:extLst>
            </p:cNvPr>
            <p:cNvCxnSpPr>
              <a:cxnSpLocks/>
              <a:stCxn id="10" idx="3"/>
              <a:endCxn id="30" idx="1"/>
            </p:cNvCxnSpPr>
            <p:nvPr/>
          </p:nvCxnSpPr>
          <p:spPr>
            <a:xfrm>
              <a:off x="2511700" y="4439127"/>
              <a:ext cx="637458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DD0E9D-4D46-4C2E-81E6-7CB6CB9919E4}"/>
                </a:ext>
              </a:extLst>
            </p:cNvPr>
            <p:cNvSpPr/>
            <p:nvPr/>
          </p:nvSpPr>
          <p:spPr>
            <a:xfrm>
              <a:off x="3328853" y="2893751"/>
              <a:ext cx="1254391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Ambil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K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titik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tepi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B54634C-F66A-4F40-A3CB-4EECC98A96A0}"/>
                </a:ext>
              </a:extLst>
            </p:cNvPr>
            <p:cNvCxnSpPr>
              <a:cxnSpLocks/>
              <a:stCxn id="29" idx="3"/>
              <a:endCxn id="8" idx="0"/>
            </p:cNvCxnSpPr>
            <p:nvPr/>
          </p:nvCxnSpPr>
          <p:spPr>
            <a:xfrm>
              <a:off x="5921566" y="2459035"/>
              <a:ext cx="21812" cy="42715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9BA1396C-6340-43B1-AFE7-E3946BD553D7}"/>
                </a:ext>
              </a:extLst>
            </p:cNvPr>
            <p:cNvSpPr/>
            <p:nvPr/>
          </p:nvSpPr>
          <p:spPr>
            <a:xfrm>
              <a:off x="5316175" y="1690979"/>
              <a:ext cx="1402795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Kontur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448933-F78E-4E39-9D81-21496747DEE0}"/>
                </a:ext>
              </a:extLst>
            </p:cNvPr>
            <p:cNvSpPr/>
            <p:nvPr/>
          </p:nvSpPr>
          <p:spPr>
            <a:xfrm>
              <a:off x="3149158" y="4152323"/>
              <a:ext cx="1460450" cy="573608"/>
            </a:xfrm>
            <a:prstGeom prst="rect">
              <a:avLst/>
            </a:prstGeom>
            <a:solidFill>
              <a:srgbClr val="97C5D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Normalisasi</a:t>
              </a:r>
              <a:endParaRPr lang="en-ID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519E7FB-A90B-4CA3-B5BD-1E1AE0EB7BF5}"/>
                </a:ext>
              </a:extLst>
            </p:cNvPr>
            <p:cNvCxnSpPr>
              <a:cxnSpLocks/>
              <a:stCxn id="7" idx="3"/>
              <a:endCxn id="29" idx="5"/>
            </p:cNvCxnSpPr>
            <p:nvPr/>
          </p:nvCxnSpPr>
          <p:spPr>
            <a:xfrm>
              <a:off x="4815669" y="2075007"/>
              <a:ext cx="59651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EDA5CFF-375C-4FEF-8876-2BE059815DCD}"/>
                </a:ext>
              </a:extLst>
            </p:cNvPr>
            <p:cNvCxnSpPr>
              <a:cxnSpLocks/>
              <a:stCxn id="8" idx="1"/>
              <a:endCxn id="32" idx="3"/>
            </p:cNvCxnSpPr>
            <p:nvPr/>
          </p:nvCxnSpPr>
          <p:spPr>
            <a:xfrm flipH="1">
              <a:off x="4583244" y="3270222"/>
              <a:ext cx="615279" cy="7557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75ED0D0-BC4F-46D3-ACB3-00C35C7D835B}"/>
                </a:ext>
              </a:extLst>
            </p:cNvPr>
            <p:cNvCxnSpPr>
              <a:cxnSpLocks/>
              <a:stCxn id="32" idx="1"/>
              <a:endCxn id="9" idx="3"/>
            </p:cNvCxnSpPr>
            <p:nvPr/>
          </p:nvCxnSpPr>
          <p:spPr>
            <a:xfrm flipH="1">
              <a:off x="2511700" y="3277779"/>
              <a:ext cx="81715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850BD64-AB81-432A-AEC4-0389A820CA02}"/>
                </a:ext>
              </a:extLst>
            </p:cNvPr>
            <p:cNvCxnSpPr>
              <a:cxnSpLocks/>
              <a:stCxn id="9" idx="2"/>
              <a:endCxn id="10" idx="0"/>
            </p:cNvCxnSpPr>
            <p:nvPr/>
          </p:nvCxnSpPr>
          <p:spPr>
            <a:xfrm>
              <a:off x="1634312" y="3564583"/>
              <a:ext cx="0" cy="58774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9AFCF3A7-E874-47FB-95D3-C7D470FFAFED}"/>
              </a:ext>
            </a:extLst>
          </p:cNvPr>
          <p:cNvSpPr txBox="1">
            <a:spLocks/>
          </p:cNvSpPr>
          <p:nvPr/>
        </p:nvSpPr>
        <p:spPr>
          <a:xfrm>
            <a:off x="7241288" y="2292404"/>
            <a:ext cx="4060219" cy="216792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4000"/>
              </a:lnSpc>
              <a:buNone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Normalisasi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dilakukan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pada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koefisien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FD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dengan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koefisien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FD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pertama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  <a:p>
            <a:pPr marL="0" indent="0" algn="r">
              <a:lnSpc>
                <a:spcPct val="114000"/>
              </a:lnSpc>
              <a:buNone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Hasil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akhir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FD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berupa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vektor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berukuran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1xK</a:t>
            </a:r>
          </a:p>
        </p:txBody>
      </p:sp>
    </p:spTree>
    <p:extLst>
      <p:ext uri="{BB962C8B-B14F-4D97-AF65-F5344CB8AC3E}">
        <p14:creationId xmlns:p14="http://schemas.microsoft.com/office/powerpoint/2010/main" val="131368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Ekstraksi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fitur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8161BB6A-AEB7-421F-9DE7-7ADF3E6996AB}"/>
              </a:ext>
            </a:extLst>
          </p:cNvPr>
          <p:cNvSpPr>
            <a:spLocks noChangeAspect="1"/>
          </p:cNvSpPr>
          <p:nvPr/>
        </p:nvSpPr>
        <p:spPr>
          <a:xfrm>
            <a:off x="5646000" y="2112236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1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42ABD0-6CFF-4956-AE39-8626459EC2D8}"/>
              </a:ext>
            </a:extLst>
          </p:cNvPr>
          <p:cNvSpPr>
            <a:spLocks noChangeAspect="1"/>
          </p:cNvSpPr>
          <p:nvPr/>
        </p:nvSpPr>
        <p:spPr>
          <a:xfrm>
            <a:off x="5646000" y="3118302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2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9C728C2-38BB-407D-91FE-C79A3B0508D1}"/>
              </a:ext>
            </a:extLst>
          </p:cNvPr>
          <p:cNvSpPr>
            <a:spLocks noChangeAspect="1"/>
          </p:cNvSpPr>
          <p:nvPr/>
        </p:nvSpPr>
        <p:spPr>
          <a:xfrm>
            <a:off x="5646000" y="4124368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3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7FEF873-62AB-47D8-9D09-9B53404898D6}"/>
              </a:ext>
            </a:extLst>
          </p:cNvPr>
          <p:cNvSpPr>
            <a:spLocks noChangeAspect="1"/>
          </p:cNvSpPr>
          <p:nvPr/>
        </p:nvSpPr>
        <p:spPr>
          <a:xfrm>
            <a:off x="5646000" y="5130434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4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A1C353-D10D-4FCA-9113-B1CFFF177527}"/>
              </a:ext>
            </a:extLst>
          </p:cNvPr>
          <p:cNvSpPr txBox="1"/>
          <p:nvPr/>
        </p:nvSpPr>
        <p:spPr>
          <a:xfrm>
            <a:off x="1971040" y="4158869"/>
            <a:ext cx="3373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Elliptical Fourier Descriptor</a:t>
            </a:r>
            <a:endParaRPr lang="en-ID" sz="24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A6D306-BDB2-4660-BBED-45A81989DAE8}"/>
              </a:ext>
            </a:extLst>
          </p:cNvPr>
          <p:cNvSpPr txBox="1"/>
          <p:nvPr/>
        </p:nvSpPr>
        <p:spPr>
          <a:xfrm>
            <a:off x="6898640" y="3337469"/>
            <a:ext cx="337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Fourier Descriptor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B77E64-EC1B-4116-9F71-F8989B7FECAD}"/>
              </a:ext>
            </a:extLst>
          </p:cNvPr>
          <p:cNvSpPr txBox="1"/>
          <p:nvPr/>
        </p:nvSpPr>
        <p:spPr>
          <a:xfrm>
            <a:off x="6898640" y="5164935"/>
            <a:ext cx="3373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Speeded Up Robust Feature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26E109-A72C-42DE-8333-F91236C01432}"/>
              </a:ext>
            </a:extLst>
          </p:cNvPr>
          <p:cNvSpPr txBox="1"/>
          <p:nvPr/>
        </p:nvSpPr>
        <p:spPr>
          <a:xfrm>
            <a:off x="1971040" y="2331403"/>
            <a:ext cx="337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Moment Invariants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B967E4C-5690-4019-90D2-149E5D2BDAA7}"/>
              </a:ext>
            </a:extLst>
          </p:cNvPr>
          <p:cNvSpPr>
            <a:spLocks noChangeAspect="1"/>
          </p:cNvSpPr>
          <p:nvPr/>
        </p:nvSpPr>
        <p:spPr>
          <a:xfrm>
            <a:off x="5646000" y="4124367"/>
            <a:ext cx="900000" cy="900000"/>
          </a:xfrm>
          <a:prstGeom prst="ellipse">
            <a:avLst/>
          </a:prstGeom>
          <a:solidFill>
            <a:srgbClr val="97C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3</a:t>
            </a:r>
            <a:endParaRPr lang="en-ID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859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3879903"/>
          </a:xfrm>
        </p:spPr>
        <p:txBody>
          <a:bodyPr>
            <a:norm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Suatu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representasi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parametrik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kontur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tertutup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berbasis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ellips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bergerak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secara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harmonik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Menghasilkan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yang invariant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terhadap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rotasi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,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dilatasi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,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translasi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dan starting point pada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kontur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tanpa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menghilangkan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informasi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bentuk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kontur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Hasil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proses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ini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berupa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koefisien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EFD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berukuran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4 x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jumlah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harmonik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ELLIPTICAL FOURIER DESCRIPTOR (EFD)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9551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135309" y="727983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Efd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409214" y="1828799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oup 72">
            <a:extLst>
              <a:ext uri="{FF2B5EF4-FFF2-40B4-BE49-F238E27FC236}">
                <a16:creationId xmlns:a16="http://schemas.microsoft.com/office/drawing/2014/main" id="{E589524A-809A-42BC-A575-8ABE73E8799C}"/>
              </a:ext>
            </a:extLst>
          </p:cNvPr>
          <p:cNvGrpSpPr/>
          <p:nvPr/>
        </p:nvGrpSpPr>
        <p:grpSpPr>
          <a:xfrm>
            <a:off x="712655" y="773497"/>
            <a:ext cx="6058775" cy="5295401"/>
            <a:chOff x="712655" y="773497"/>
            <a:chExt cx="6058775" cy="529540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7FB75288-36C9-4299-AC5E-6CF1D84A636E}"/>
                </a:ext>
              </a:extLst>
            </p:cNvPr>
            <p:cNvSpPr/>
            <p:nvPr/>
          </p:nvSpPr>
          <p:spPr>
            <a:xfrm>
              <a:off x="1081726" y="773497"/>
              <a:ext cx="1112520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Mulai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6" name="Parallelogram 5">
              <a:extLst>
                <a:ext uri="{FF2B5EF4-FFF2-40B4-BE49-F238E27FC236}">
                  <a16:creationId xmlns:a16="http://schemas.microsoft.com/office/drawing/2014/main" id="{6B923FA6-D212-4A8E-91FE-17961E3783B7}"/>
                </a:ext>
              </a:extLst>
            </p:cNvPr>
            <p:cNvSpPr/>
            <p:nvPr/>
          </p:nvSpPr>
          <p:spPr>
            <a:xfrm>
              <a:off x="712655" y="1695780"/>
              <a:ext cx="1843314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groundtruth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biner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9D18D6F-84B4-448F-A99E-7B0BE3861367}"/>
                </a:ext>
              </a:extLst>
            </p:cNvPr>
            <p:cNvSpPr/>
            <p:nvPr/>
          </p:nvSpPr>
          <p:spPr>
            <a:xfrm>
              <a:off x="2981358" y="1689023"/>
              <a:ext cx="1666512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Boundary tracing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2E14E3D-B03D-44D7-B437-700E0DFAB894}"/>
                </a:ext>
              </a:extLst>
            </p:cNvPr>
            <p:cNvSpPr/>
            <p:nvPr/>
          </p:nvSpPr>
          <p:spPr>
            <a:xfrm>
              <a:off x="5030724" y="2884238"/>
              <a:ext cx="1489710" cy="768056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Pengkodean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tepi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81B8A84-D8B7-4C76-8824-F0DBEBA5FF81}"/>
                </a:ext>
              </a:extLst>
            </p:cNvPr>
            <p:cNvSpPr/>
            <p:nvPr/>
          </p:nvSpPr>
          <p:spPr>
            <a:xfrm>
              <a:off x="756924" y="4200220"/>
              <a:ext cx="1754777" cy="736709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panjang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chain code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1151DDF5-3619-4D4C-8480-3B84FDE68E88}"/>
                </a:ext>
              </a:extLst>
            </p:cNvPr>
            <p:cNvSpPr/>
            <p:nvPr/>
          </p:nvSpPr>
          <p:spPr>
            <a:xfrm>
              <a:off x="2858481" y="4050870"/>
              <a:ext cx="1754777" cy="1055151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Proyeksi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chain code pada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sumbu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x dan y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1" name="Parallelogram 10">
              <a:extLst>
                <a:ext uri="{FF2B5EF4-FFF2-40B4-BE49-F238E27FC236}">
                  <a16:creationId xmlns:a16="http://schemas.microsoft.com/office/drawing/2014/main" id="{73B10D6B-C88A-4CA1-8FB6-04A4B715B5C1}"/>
                </a:ext>
              </a:extLst>
            </p:cNvPr>
            <p:cNvSpPr/>
            <p:nvPr/>
          </p:nvSpPr>
          <p:spPr>
            <a:xfrm>
              <a:off x="2786780" y="5483899"/>
              <a:ext cx="1861090" cy="573608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Koefisien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EFD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90C964D-933B-49B2-982A-FBC1410196AA}"/>
                </a:ext>
              </a:extLst>
            </p:cNvPr>
            <p:cNvSpPr/>
            <p:nvPr/>
          </p:nvSpPr>
          <p:spPr>
            <a:xfrm>
              <a:off x="983753" y="5517133"/>
              <a:ext cx="1301115" cy="495300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Selesai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9F09E37F-12AD-4445-9425-612D16B3C135}"/>
                </a:ext>
              </a:extLst>
            </p:cNvPr>
            <p:cNvCxnSpPr>
              <a:stCxn id="4" idx="4"/>
              <a:endCxn id="6" idx="0"/>
            </p:cNvCxnSpPr>
            <p:nvPr/>
          </p:nvCxnSpPr>
          <p:spPr>
            <a:xfrm flipH="1">
              <a:off x="1634312" y="1268797"/>
              <a:ext cx="3674" cy="426983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9F09C76-738C-41FE-9034-CD3AA4925518}"/>
                </a:ext>
              </a:extLst>
            </p:cNvPr>
            <p:cNvCxnSpPr>
              <a:cxnSpLocks/>
              <a:stCxn id="9" idx="3"/>
              <a:endCxn id="10" idx="1"/>
            </p:cNvCxnSpPr>
            <p:nvPr/>
          </p:nvCxnSpPr>
          <p:spPr>
            <a:xfrm>
              <a:off x="2511701" y="4568575"/>
              <a:ext cx="346780" cy="987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5633419-A9D3-4877-9C73-F2AEE34018FF}"/>
                </a:ext>
              </a:extLst>
            </p:cNvPr>
            <p:cNvCxnSpPr>
              <a:cxnSpLocks/>
              <a:stCxn id="32" idx="2"/>
              <a:endCxn id="9" idx="0"/>
            </p:cNvCxnSpPr>
            <p:nvPr/>
          </p:nvCxnSpPr>
          <p:spPr>
            <a:xfrm>
              <a:off x="1634312" y="3788285"/>
              <a:ext cx="1" cy="411935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CC123EDD-0CE9-4103-A281-30A6799E359B}"/>
                </a:ext>
              </a:extLst>
            </p:cNvPr>
            <p:cNvCxnSpPr>
              <a:cxnSpLocks/>
              <a:stCxn id="11" idx="5"/>
              <a:endCxn id="12" idx="6"/>
            </p:cNvCxnSpPr>
            <p:nvPr/>
          </p:nvCxnSpPr>
          <p:spPr>
            <a:xfrm flipH="1" flipV="1">
              <a:off x="2284868" y="5764783"/>
              <a:ext cx="573613" cy="592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6370B273-D4DF-41F4-BEAC-2693590EC87C}"/>
                </a:ext>
              </a:extLst>
            </p:cNvPr>
            <p:cNvCxnSpPr>
              <a:cxnSpLocks/>
              <a:stCxn id="33" idx="5"/>
              <a:endCxn id="32" idx="3"/>
            </p:cNvCxnSpPr>
            <p:nvPr/>
          </p:nvCxnSpPr>
          <p:spPr>
            <a:xfrm flipH="1">
              <a:off x="2511699" y="3260709"/>
              <a:ext cx="541360" cy="1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BDD0E9D-4D46-4C2E-81E6-7CB6CB9919E4}"/>
                </a:ext>
              </a:extLst>
            </p:cNvPr>
            <p:cNvSpPr/>
            <p:nvPr/>
          </p:nvSpPr>
          <p:spPr>
            <a:xfrm>
              <a:off x="756924" y="2733134"/>
              <a:ext cx="1754775" cy="1055151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panjang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tiap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elemen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chain code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7B54634C-F66A-4F40-A3CB-4EECC98A96A0}"/>
                </a:ext>
              </a:extLst>
            </p:cNvPr>
            <p:cNvCxnSpPr>
              <a:cxnSpLocks/>
              <a:stCxn id="29" idx="3"/>
              <a:endCxn id="8" idx="0"/>
            </p:cNvCxnSpPr>
            <p:nvPr/>
          </p:nvCxnSpPr>
          <p:spPr>
            <a:xfrm>
              <a:off x="5753767" y="2457079"/>
              <a:ext cx="21812" cy="42715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Parallelogram 28">
              <a:extLst>
                <a:ext uri="{FF2B5EF4-FFF2-40B4-BE49-F238E27FC236}">
                  <a16:creationId xmlns:a16="http://schemas.microsoft.com/office/drawing/2014/main" id="{9BA1396C-6340-43B1-AFE7-E3946BD553D7}"/>
                </a:ext>
              </a:extLst>
            </p:cNvPr>
            <p:cNvSpPr/>
            <p:nvPr/>
          </p:nvSpPr>
          <p:spPr>
            <a:xfrm>
              <a:off x="5148376" y="1689023"/>
              <a:ext cx="1402795" cy="768056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Kontur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citra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A448933-F78E-4E39-9D81-21496747DEE0}"/>
                </a:ext>
              </a:extLst>
            </p:cNvPr>
            <p:cNvSpPr/>
            <p:nvPr/>
          </p:nvSpPr>
          <p:spPr>
            <a:xfrm>
              <a:off x="4928116" y="4041000"/>
              <a:ext cx="1843314" cy="1055151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Hitung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koefisien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 Fourier</a:t>
              </a:r>
            </a:p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(an, bn,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, </a:t>
              </a:r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dn</a:t>
              </a:r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)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F519E7FB-A90B-4CA3-B5BD-1E1AE0EB7BF5}"/>
                </a:ext>
              </a:extLst>
            </p:cNvPr>
            <p:cNvCxnSpPr>
              <a:cxnSpLocks/>
              <a:stCxn id="7" idx="3"/>
              <a:endCxn id="29" idx="5"/>
            </p:cNvCxnSpPr>
            <p:nvPr/>
          </p:nvCxnSpPr>
          <p:spPr>
            <a:xfrm>
              <a:off x="4647870" y="2073051"/>
              <a:ext cx="596513" cy="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4EDA5CFF-375C-4FEF-8876-2BE059815DCD}"/>
                </a:ext>
              </a:extLst>
            </p:cNvPr>
            <p:cNvCxnSpPr>
              <a:cxnSpLocks/>
              <a:stCxn id="8" idx="1"/>
              <a:endCxn id="33" idx="2"/>
            </p:cNvCxnSpPr>
            <p:nvPr/>
          </p:nvCxnSpPr>
          <p:spPr>
            <a:xfrm flipH="1" flipV="1">
              <a:off x="4576169" y="3260709"/>
              <a:ext cx="454555" cy="7557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075ED0D0-BC4F-46D3-ACB3-00C35C7D835B}"/>
                </a:ext>
              </a:extLst>
            </p:cNvPr>
            <p:cNvCxnSpPr>
              <a:cxnSpLocks/>
              <a:stCxn id="30" idx="2"/>
              <a:endCxn id="43" idx="0"/>
            </p:cNvCxnSpPr>
            <p:nvPr/>
          </p:nvCxnSpPr>
          <p:spPr>
            <a:xfrm>
              <a:off x="5849773" y="5096151"/>
              <a:ext cx="0" cy="399139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7850BD64-AB81-432A-AEC4-0389A820CA02}"/>
                </a:ext>
              </a:extLst>
            </p:cNvPr>
            <p:cNvCxnSpPr>
              <a:cxnSpLocks/>
              <a:stCxn id="43" idx="1"/>
            </p:cNvCxnSpPr>
            <p:nvPr/>
          </p:nvCxnSpPr>
          <p:spPr>
            <a:xfrm flipH="1">
              <a:off x="4461334" y="5782094"/>
              <a:ext cx="511050" cy="23282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Parallelogram 32">
              <a:extLst>
                <a:ext uri="{FF2B5EF4-FFF2-40B4-BE49-F238E27FC236}">
                  <a16:creationId xmlns:a16="http://schemas.microsoft.com/office/drawing/2014/main" id="{890E045A-9A78-4CEE-876B-2DE2E69A92E8}"/>
                </a:ext>
              </a:extLst>
            </p:cNvPr>
            <p:cNvSpPr/>
            <p:nvPr/>
          </p:nvSpPr>
          <p:spPr>
            <a:xfrm>
              <a:off x="2981358" y="2973905"/>
              <a:ext cx="1666512" cy="573608"/>
            </a:xfrm>
            <a:prstGeom prst="parallelogram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Chain code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52DA1300-5A8F-4B0D-9D97-BFE695A4AC23}"/>
                </a:ext>
              </a:extLst>
            </p:cNvPr>
            <p:cNvSpPr/>
            <p:nvPr/>
          </p:nvSpPr>
          <p:spPr>
            <a:xfrm>
              <a:off x="4972384" y="5495290"/>
              <a:ext cx="1754777" cy="573608"/>
            </a:xfrm>
            <a:prstGeom prst="rect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dirty="0" err="1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0"/>
                </a:rPr>
                <a:t>Normalisasi</a:t>
              </a:r>
              <a:endParaRPr lang="en-ID" sz="14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endParaRP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AB8EBF37-0116-496A-A2DB-FC32D5E37329}"/>
                </a:ext>
              </a:extLst>
            </p:cNvPr>
            <p:cNvCxnSpPr>
              <a:cxnSpLocks/>
              <a:stCxn id="6" idx="2"/>
              <a:endCxn id="7" idx="1"/>
            </p:cNvCxnSpPr>
            <p:nvPr/>
          </p:nvCxnSpPr>
          <p:spPr>
            <a:xfrm flipV="1">
              <a:off x="2459962" y="2073051"/>
              <a:ext cx="521396" cy="6757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0F384260-0F39-4D82-BCC3-11AE5935D6DC}"/>
                </a:ext>
              </a:extLst>
            </p:cNvPr>
            <p:cNvCxnSpPr>
              <a:cxnSpLocks/>
              <a:stCxn id="10" idx="3"/>
              <a:endCxn id="30" idx="1"/>
            </p:cNvCxnSpPr>
            <p:nvPr/>
          </p:nvCxnSpPr>
          <p:spPr>
            <a:xfrm flipV="1">
              <a:off x="4613258" y="4568576"/>
              <a:ext cx="314858" cy="9870"/>
            </a:xfrm>
            <a:prstGeom prst="straightConnector1">
              <a:avLst/>
            </a:prstGeom>
            <a:ln w="47625">
              <a:solidFill>
                <a:schemeClr val="tx1">
                  <a:lumMod val="75000"/>
                  <a:lumOff val="2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Content Placeholder 3">
            <a:extLst>
              <a:ext uri="{FF2B5EF4-FFF2-40B4-BE49-F238E27FC236}">
                <a16:creationId xmlns:a16="http://schemas.microsoft.com/office/drawing/2014/main" id="{BAE82FD5-7A2B-419D-B98B-9177B9E19074}"/>
              </a:ext>
            </a:extLst>
          </p:cNvPr>
          <p:cNvSpPr txBox="1">
            <a:spLocks/>
          </p:cNvSpPr>
          <p:nvPr/>
        </p:nvSpPr>
        <p:spPr>
          <a:xfrm>
            <a:off x="7241288" y="2292404"/>
            <a:ext cx="4060219" cy="216792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4000"/>
              </a:lnSpc>
              <a:buNone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Pengkodean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tepi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dilakukan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dengan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Freeman chain code</a:t>
            </a:r>
          </a:p>
          <a:p>
            <a:pPr marL="0" indent="0" algn="r">
              <a:lnSpc>
                <a:spcPct val="114000"/>
              </a:lnSpc>
              <a:buNone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Koefisien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Fourier an, bn,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, dan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dihitung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pada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tiap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harmonik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403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Ekstraksi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fitur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8161BB6A-AEB7-421F-9DE7-7ADF3E6996AB}"/>
              </a:ext>
            </a:extLst>
          </p:cNvPr>
          <p:cNvSpPr>
            <a:spLocks noChangeAspect="1"/>
          </p:cNvSpPr>
          <p:nvPr/>
        </p:nvSpPr>
        <p:spPr>
          <a:xfrm>
            <a:off x="5646000" y="2112236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1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C42ABD0-6CFF-4956-AE39-8626459EC2D8}"/>
              </a:ext>
            </a:extLst>
          </p:cNvPr>
          <p:cNvSpPr>
            <a:spLocks noChangeAspect="1"/>
          </p:cNvSpPr>
          <p:nvPr/>
        </p:nvSpPr>
        <p:spPr>
          <a:xfrm>
            <a:off x="5646000" y="3118302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2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9C728C2-38BB-407D-91FE-C79A3B0508D1}"/>
              </a:ext>
            </a:extLst>
          </p:cNvPr>
          <p:cNvSpPr>
            <a:spLocks noChangeAspect="1"/>
          </p:cNvSpPr>
          <p:nvPr/>
        </p:nvSpPr>
        <p:spPr>
          <a:xfrm>
            <a:off x="5646000" y="4124368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3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7FEF873-62AB-47D8-9D09-9B53404898D6}"/>
              </a:ext>
            </a:extLst>
          </p:cNvPr>
          <p:cNvSpPr>
            <a:spLocks noChangeAspect="1"/>
          </p:cNvSpPr>
          <p:nvPr/>
        </p:nvSpPr>
        <p:spPr>
          <a:xfrm>
            <a:off x="5646000" y="5130434"/>
            <a:ext cx="900000" cy="900000"/>
          </a:xfrm>
          <a:prstGeom prst="ellipse">
            <a:avLst/>
          </a:pr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4</a:t>
            </a:r>
            <a:endParaRPr lang="en-ID" dirty="0">
              <a:latin typeface="Montserrat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DA1C353-D10D-4FCA-9113-B1CFFF177527}"/>
              </a:ext>
            </a:extLst>
          </p:cNvPr>
          <p:cNvSpPr txBox="1"/>
          <p:nvPr/>
        </p:nvSpPr>
        <p:spPr>
          <a:xfrm>
            <a:off x="1971040" y="4158869"/>
            <a:ext cx="3373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Elliptical Fourier Descriptor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CA6D306-BDB2-4660-BBED-45A81989DAE8}"/>
              </a:ext>
            </a:extLst>
          </p:cNvPr>
          <p:cNvSpPr txBox="1"/>
          <p:nvPr/>
        </p:nvSpPr>
        <p:spPr>
          <a:xfrm>
            <a:off x="6898640" y="3337469"/>
            <a:ext cx="337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Fourier Descriptor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B77E64-EC1B-4116-9F71-F8989B7FECAD}"/>
              </a:ext>
            </a:extLst>
          </p:cNvPr>
          <p:cNvSpPr txBox="1"/>
          <p:nvPr/>
        </p:nvSpPr>
        <p:spPr>
          <a:xfrm>
            <a:off x="6898640" y="5164935"/>
            <a:ext cx="33731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Speeded Up Robust Feature</a:t>
            </a:r>
            <a:endParaRPr lang="en-ID" sz="24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C26E109-A72C-42DE-8333-F91236C01432}"/>
              </a:ext>
            </a:extLst>
          </p:cNvPr>
          <p:cNvSpPr txBox="1"/>
          <p:nvPr/>
        </p:nvSpPr>
        <p:spPr>
          <a:xfrm>
            <a:off x="1971040" y="2331403"/>
            <a:ext cx="33731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Moment Invariants</a:t>
            </a:r>
            <a:endParaRPr lang="en-ID" sz="2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789708E-1AF6-441F-9796-2F367914B5F4}"/>
              </a:ext>
            </a:extLst>
          </p:cNvPr>
          <p:cNvSpPr>
            <a:spLocks noChangeAspect="1"/>
          </p:cNvSpPr>
          <p:nvPr/>
        </p:nvSpPr>
        <p:spPr>
          <a:xfrm>
            <a:off x="5646000" y="5130433"/>
            <a:ext cx="900000" cy="900000"/>
          </a:xfrm>
          <a:prstGeom prst="ellipse">
            <a:avLst/>
          </a:prstGeom>
          <a:solidFill>
            <a:srgbClr val="97C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Montserrat" panose="00000500000000000000" pitchFamily="2" charset="0"/>
              </a:rPr>
              <a:t>4</a:t>
            </a:r>
            <a:endParaRPr lang="en-ID" dirty="0"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413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7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3879903"/>
          </a:xfrm>
        </p:spPr>
        <p:txBody>
          <a:bodyPr>
            <a:norm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Tahapan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utama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SURF: interest point detection dan feature description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Menghasilkan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berupa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keypoint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dan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deskriptor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berukuran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1 x 64.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SURF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direpresentasikan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dalam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bentuk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histogram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dengan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metode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Bag of Visual Word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SPEEDED UP ROBUST FEATURE (SURF)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8351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3">
            <a:extLst>
              <a:ext uri="{FF2B5EF4-FFF2-40B4-BE49-F238E27FC236}">
                <a16:creationId xmlns:a16="http://schemas.microsoft.com/office/drawing/2014/main" id="{2E726A40-75F4-4C83-9BE2-1C8872631F51}"/>
              </a:ext>
            </a:extLst>
          </p:cNvPr>
          <p:cNvSpPr txBox="1">
            <a:spLocks/>
          </p:cNvSpPr>
          <p:nvPr/>
        </p:nvSpPr>
        <p:spPr>
          <a:xfrm>
            <a:off x="7386321" y="1943251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Tahapan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SURF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44068C-1B88-419A-971C-8EA5BFE6F332}"/>
              </a:ext>
            </a:extLst>
          </p:cNvPr>
          <p:cNvCxnSpPr/>
          <p:nvPr/>
        </p:nvCxnSpPr>
        <p:spPr>
          <a:xfrm>
            <a:off x="10606439" y="4914748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1381852C-8024-40B4-9203-347BF7C23E82}"/>
              </a:ext>
            </a:extLst>
          </p:cNvPr>
          <p:cNvSpPr/>
          <p:nvPr/>
        </p:nvSpPr>
        <p:spPr>
          <a:xfrm>
            <a:off x="0" y="0"/>
            <a:ext cx="6723529" cy="6858000"/>
          </a:xfrm>
          <a:prstGeom prst="rec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A0798A9F-B52C-4F38-8B7B-E3D21D14B6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444" y="1242106"/>
            <a:ext cx="5764305" cy="414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34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3879903"/>
          </a:xfrm>
        </p:spPr>
        <p:txBody>
          <a:bodyPr>
            <a:norm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Menggunakan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pendekatan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filter Gaussian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 box filter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>
              <a:lnSpc>
                <a:spcPct val="114000"/>
              </a:lnSpc>
              <a:buClr>
                <a:srgbClr val="2A687E"/>
              </a:buClr>
            </a:pP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Mendeteksi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blob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berdasarkan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determinan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matriks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Hessian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Lokasi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keypoint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dicari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pada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setiap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skala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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menggunakan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non-maximum suppression dan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interpolasi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terhadap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nilai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ekstrema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determinan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matriks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Hessian.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Hasil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tahap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ini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 </a:t>
            </a:r>
            <a:r>
              <a:rPr lang="en-US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keypoint</a:t>
            </a:r>
            <a:endParaRPr 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Interest point detection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1D09AC6-688E-4DF7-966B-8AD38B1FDE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188"/>
          <a:stretch/>
        </p:blipFill>
        <p:spPr>
          <a:xfrm>
            <a:off x="1181551" y="2469256"/>
            <a:ext cx="3350212" cy="88354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9315" y="4702627"/>
            <a:ext cx="2360023" cy="1770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346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4303486"/>
          </a:xfrm>
        </p:spPr>
        <p:txBody>
          <a:bodyPr>
            <a:noAutofit/>
          </a:bodyPr>
          <a:lstStyle/>
          <a:p>
            <a:pPr marL="457200" indent="-4572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Menentukan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orientasi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keypoint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Mengaplikasikan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Haar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wavelet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arah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vertical dan horizontal pada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piksel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ketetanggaan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dengan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radius 6s</a:t>
            </a: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Menjumlahkan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seluruh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response pada sliding orientation window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dengan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sudut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600 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menghasilkan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vektor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orientasi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lokal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Mengambil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vektor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terpanjang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seluruh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window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sebagai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orientasi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keypoint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457200" indent="-4572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Membangun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deskriptor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Membentuk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daerah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segi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empat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dengan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ukuran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20s</a:t>
            </a: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Membagi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window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menjadi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4x4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subregion</a:t>
            </a:r>
            <a:endParaRPr lang="en-ID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Menghitung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Haar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wavelet response pada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setiap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subregion</a:t>
            </a:r>
            <a:endParaRPr lang="en-ID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Menghitung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nilai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vektor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v = (∑𝑑𝑥, ∑𝑑𝑦, ∑|𝑑𝑥|, ∑|𝑑𝑦|) pada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setiap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subregion</a:t>
            </a:r>
            <a:endParaRPr lang="en-ID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Menggabungkan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seluruh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vektor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v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4x4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subregion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 </a:t>
            </a:r>
            <a:r>
              <a:rPr lang="en-ID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deskriptor</a:t>
            </a:r>
            <a:r>
              <a:rPr lang="en-ID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dengan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panjang</a:t>
            </a:r>
            <a:r>
              <a: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64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FEATURE DESCRIPTION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704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4303486"/>
          </a:xfrm>
        </p:spPr>
        <p:txBody>
          <a:bodyPr>
            <a:noAutofit/>
          </a:bodyPr>
          <a:lstStyle/>
          <a:p>
            <a:pPr marL="457200" indent="-4572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Mengambil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seluruh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deskriptor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seluruh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citra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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ukuran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jumlah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keypoint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x 64</a:t>
            </a:r>
          </a:p>
          <a:p>
            <a:pPr marL="457200" indent="-4572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Melakukan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k-means clustering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dengan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jumlah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cluster = 100</a:t>
            </a:r>
          </a:p>
          <a:p>
            <a:pPr marL="457200" indent="-4572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Centroid cluster  visual word dictionary</a:t>
            </a:r>
          </a:p>
          <a:p>
            <a:pPr marL="457200" indent="-4572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Kuantisasi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vektor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</a:p>
          <a:p>
            <a:pPr lvl="1">
              <a:lnSpc>
                <a:spcPct val="114000"/>
              </a:lnSpc>
              <a:buClr>
                <a:srgbClr val="2A687E"/>
              </a:buClr>
              <a:buFont typeface="Wingdings" panose="05000000000000000000" pitchFamily="2" charset="2"/>
              <a:buChar char="à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Membentuk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histogram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berisi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frekuensi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deskriptor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suatu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citra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pada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tiap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cluster</a:t>
            </a:r>
          </a:p>
          <a:p>
            <a:pPr lvl="1">
              <a:lnSpc>
                <a:spcPct val="114000"/>
              </a:lnSpc>
              <a:buClr>
                <a:srgbClr val="2A687E"/>
              </a:buClr>
              <a:buFont typeface="Wingdings" panose="05000000000000000000" pitchFamily="2" charset="2"/>
              <a:buChar char="à"/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Ukuran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histogram =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jumlah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cluster 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BAG OF VISUAL WORDS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36567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22086" y="2599734"/>
            <a:ext cx="5867400" cy="2528661"/>
          </a:xfrm>
        </p:spPr>
        <p:txBody>
          <a:bodyPr>
            <a:normAutofit/>
          </a:bodyPr>
          <a:lstStyle/>
          <a:p>
            <a:pPr>
              <a:lnSpc>
                <a:spcPct val="114000"/>
              </a:lnSpc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Penelitian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yang </a:t>
            </a:r>
            <a:r>
              <a:rPr lang="en-US" sz="200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menggabungkan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antara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bentuk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dan SIFT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menghasilkan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performa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cukup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baik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  <a:p>
            <a:pPr>
              <a:lnSpc>
                <a:spcPct val="114000"/>
              </a:lnSpc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Algoritma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SURF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adalah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pengembangan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SIFT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lebih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cepat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dan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memiliki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performa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lebih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baik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0F1B6E-9661-4BA5-8751-35AFF10A9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846" y="1003754"/>
            <a:ext cx="4166199" cy="1028246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LATAR BELAKANG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0EF9489-0FC5-4CF3-80B7-820A2236CE6D}"/>
              </a:ext>
            </a:extLst>
          </p:cNvPr>
          <p:cNvCxnSpPr/>
          <p:nvPr/>
        </p:nvCxnSpPr>
        <p:spPr>
          <a:xfrm>
            <a:off x="1056231" y="2148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4" name="Picture 23" descr="A pocket watch in a person's open hand">
            <a:extLst>
              <a:ext uri="{FF2B5EF4-FFF2-40B4-BE49-F238E27FC236}">
                <a16:creationId xmlns:a16="http://schemas.microsoft.com/office/drawing/2014/main" id="{29C411A0-5B86-447C-91E3-3E0919345A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48" t="2948" r="23216" b="18687"/>
          <a:stretch/>
        </p:blipFill>
        <p:spPr bwMode="auto">
          <a:xfrm>
            <a:off x="7187601" y="1690688"/>
            <a:ext cx="4441971" cy="4441971"/>
          </a:xfrm>
          <a:custGeom>
            <a:avLst/>
            <a:gdLst>
              <a:gd name="connsiteX0" fmla="*/ 2658529 w 5317058"/>
              <a:gd name="connsiteY0" fmla="*/ 0 h 5317058"/>
              <a:gd name="connsiteX1" fmla="*/ 5317058 w 5317058"/>
              <a:gd name="connsiteY1" fmla="*/ 2658529 h 5317058"/>
              <a:gd name="connsiteX2" fmla="*/ 2658529 w 5317058"/>
              <a:gd name="connsiteY2" fmla="*/ 5317058 h 5317058"/>
              <a:gd name="connsiteX3" fmla="*/ 0 w 5317058"/>
              <a:gd name="connsiteY3" fmla="*/ 2658529 h 5317058"/>
              <a:gd name="connsiteX4" fmla="*/ 2658529 w 5317058"/>
              <a:gd name="connsiteY4" fmla="*/ 0 h 53170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17058" h="5317058">
                <a:moveTo>
                  <a:pt x="2658529" y="0"/>
                </a:moveTo>
                <a:cubicBezTo>
                  <a:pt x="4126794" y="0"/>
                  <a:pt x="5317058" y="1190264"/>
                  <a:pt x="5317058" y="2658529"/>
                </a:cubicBezTo>
                <a:cubicBezTo>
                  <a:pt x="5317058" y="4126794"/>
                  <a:pt x="4126794" y="5317058"/>
                  <a:pt x="2658529" y="5317058"/>
                </a:cubicBezTo>
                <a:cubicBezTo>
                  <a:pt x="1190264" y="5317058"/>
                  <a:pt x="0" y="4126794"/>
                  <a:pt x="0" y="2658529"/>
                </a:cubicBezTo>
                <a:cubicBezTo>
                  <a:pt x="0" y="1190264"/>
                  <a:pt x="1190264" y="0"/>
                  <a:pt x="2658529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704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4303486"/>
          </a:xfrm>
        </p:spPr>
        <p:txBody>
          <a:bodyPr>
            <a:no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Dibentuk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sejumlah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decision tree,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dimana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pembentukan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suatu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tree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saat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training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tidak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dipengaruhi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oleh tree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lainnya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Setiap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tree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menghasilkan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satu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keputusan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Keputusan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akhir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diambil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berdasarkan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vote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terbanyak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RANDOM FOREST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48118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839605"/>
          </a:xfrm>
        </p:spPr>
        <p:txBody>
          <a:bodyPr>
            <a:noAutofit/>
          </a:bodyPr>
          <a:lstStyle/>
          <a:p>
            <a:pPr marL="342900" indent="-3429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Memilih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k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secara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acak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total m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pada data  k &lt; m</a:t>
            </a:r>
          </a:p>
          <a:p>
            <a:pPr marL="342900" indent="-3429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Membentuk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n training tree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data training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Training RANDOM FOREST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09559CFB-EED3-4197-96F3-347071189922}"/>
              </a:ext>
            </a:extLst>
          </p:cNvPr>
          <p:cNvSpPr txBox="1"/>
          <p:nvPr/>
        </p:nvSpPr>
        <p:spPr>
          <a:xfrm>
            <a:off x="2198162" y="3110564"/>
            <a:ext cx="8627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k1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endParaRPr lang="en-ID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829A6F9-1514-4E49-8068-A8FCB1AE28CE}"/>
              </a:ext>
            </a:extLst>
          </p:cNvPr>
          <p:cNvSpPr txBox="1"/>
          <p:nvPr/>
        </p:nvSpPr>
        <p:spPr>
          <a:xfrm>
            <a:off x="5475310" y="3028785"/>
            <a:ext cx="9060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k2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endParaRPr lang="en-ID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7289BE2-151F-4BCC-A1C1-1B983C50649A}"/>
              </a:ext>
            </a:extLst>
          </p:cNvPr>
          <p:cNvGrpSpPr/>
          <p:nvPr/>
        </p:nvGrpSpPr>
        <p:grpSpPr>
          <a:xfrm>
            <a:off x="2119086" y="3516084"/>
            <a:ext cx="1291771" cy="1928585"/>
            <a:chOff x="2119086" y="3516084"/>
            <a:chExt cx="1291771" cy="1928585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4D789EA0-3492-4664-AB2A-7DE3ADDAED8A}"/>
                </a:ext>
              </a:extLst>
            </p:cNvPr>
            <p:cNvGrpSpPr/>
            <p:nvPr/>
          </p:nvGrpSpPr>
          <p:grpSpPr>
            <a:xfrm>
              <a:off x="2119086" y="3516084"/>
              <a:ext cx="1291771" cy="1451654"/>
              <a:chOff x="2119086" y="3269343"/>
              <a:chExt cx="1291771" cy="1451654"/>
            </a:xfrm>
          </p:grpSpPr>
          <p:sp>
            <p:nvSpPr>
              <p:cNvPr id="2" name="Oval 1">
                <a:extLst>
                  <a:ext uri="{FF2B5EF4-FFF2-40B4-BE49-F238E27FC236}">
                    <a16:creationId xmlns:a16="http://schemas.microsoft.com/office/drawing/2014/main" id="{8CFD488C-1A6C-486A-9AA9-6E981B8A73E4}"/>
                  </a:ext>
                </a:extLst>
              </p:cNvPr>
              <p:cNvSpPr/>
              <p:nvPr/>
            </p:nvSpPr>
            <p:spPr>
              <a:xfrm>
                <a:off x="2438400" y="3269343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DF4B6CD1-B142-4177-BC79-A00D0DA822F7}"/>
                  </a:ext>
                </a:extLst>
              </p:cNvPr>
              <p:cNvSpPr/>
              <p:nvPr/>
            </p:nvSpPr>
            <p:spPr>
              <a:xfrm>
                <a:off x="2119086" y="3790043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  <a:endParaRPr lang="en-ID" dirty="0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36883B91-7809-430B-9A1A-23E05EF8B0F3}"/>
                  </a:ext>
                </a:extLst>
              </p:cNvPr>
              <p:cNvSpPr/>
              <p:nvPr/>
            </p:nvSpPr>
            <p:spPr>
              <a:xfrm>
                <a:off x="2786743" y="3790043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8263C9FD-9134-4A33-B4E1-AA61A4D05CAB}"/>
                  </a:ext>
                </a:extLst>
              </p:cNvPr>
              <p:cNvSpPr/>
              <p:nvPr/>
            </p:nvSpPr>
            <p:spPr>
              <a:xfrm>
                <a:off x="3091543" y="4401683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  <a:endParaRPr lang="en-ID" dirty="0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8870DC7-66E1-4D04-955B-403A9038C42E}"/>
                  </a:ext>
                </a:extLst>
              </p:cNvPr>
              <p:cNvSpPr/>
              <p:nvPr/>
            </p:nvSpPr>
            <p:spPr>
              <a:xfrm>
                <a:off x="2438400" y="4401683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B</a:t>
                </a:r>
                <a:endParaRPr lang="en-ID" dirty="0"/>
              </a:p>
            </p:txBody>
          </p:sp>
          <p:cxnSp>
            <p:nvCxnSpPr>
              <p:cNvPr id="5" name="Straight Connector 4">
                <a:extLst>
                  <a:ext uri="{FF2B5EF4-FFF2-40B4-BE49-F238E27FC236}">
                    <a16:creationId xmlns:a16="http://schemas.microsoft.com/office/drawing/2014/main" id="{8615E968-4B96-4CDC-ADFF-0B0F276B9570}"/>
                  </a:ext>
                </a:extLst>
              </p:cNvPr>
              <p:cNvCxnSpPr>
                <a:stCxn id="2" idx="3"/>
                <a:endCxn id="8" idx="0"/>
              </p:cNvCxnSpPr>
              <p:nvPr/>
            </p:nvCxnSpPr>
            <p:spPr>
              <a:xfrm flipH="1">
                <a:off x="2278743" y="3541895"/>
                <a:ext cx="206419" cy="24814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>
                <a:extLst>
                  <a:ext uri="{FF2B5EF4-FFF2-40B4-BE49-F238E27FC236}">
                    <a16:creationId xmlns:a16="http://schemas.microsoft.com/office/drawing/2014/main" id="{3FCCAD12-0BDC-477E-82E6-7EABE3208CEE}"/>
                  </a:ext>
                </a:extLst>
              </p:cNvPr>
              <p:cNvCxnSpPr>
                <a:stCxn id="2" idx="5"/>
                <a:endCxn id="9" idx="0"/>
              </p:cNvCxnSpPr>
              <p:nvPr/>
            </p:nvCxnSpPr>
            <p:spPr>
              <a:xfrm>
                <a:off x="2710952" y="3541895"/>
                <a:ext cx="235448" cy="24814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>
                <a:extLst>
                  <a:ext uri="{FF2B5EF4-FFF2-40B4-BE49-F238E27FC236}">
                    <a16:creationId xmlns:a16="http://schemas.microsoft.com/office/drawing/2014/main" id="{80C4BFED-CCB7-4CCB-86DE-45886C8367BB}"/>
                  </a:ext>
                </a:extLst>
              </p:cNvPr>
              <p:cNvCxnSpPr>
                <a:stCxn id="9" idx="3"/>
                <a:endCxn id="11" idx="0"/>
              </p:cNvCxnSpPr>
              <p:nvPr/>
            </p:nvCxnSpPr>
            <p:spPr>
              <a:xfrm flipH="1">
                <a:off x="2598057" y="4062595"/>
                <a:ext cx="235448" cy="33908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1977FE4D-ACC1-4D29-AC08-A425BF57EABF}"/>
                  </a:ext>
                </a:extLst>
              </p:cNvPr>
              <p:cNvCxnSpPr>
                <a:stCxn id="9" idx="5"/>
                <a:endCxn id="10" idx="0"/>
              </p:cNvCxnSpPr>
              <p:nvPr/>
            </p:nvCxnSpPr>
            <p:spPr>
              <a:xfrm>
                <a:off x="3059295" y="4062595"/>
                <a:ext cx="191905" cy="33908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3766561-0A59-408C-BA68-8475BF46FC2E}"/>
                </a:ext>
              </a:extLst>
            </p:cNvPr>
            <p:cNvSpPr txBox="1"/>
            <p:nvPr/>
          </p:nvSpPr>
          <p:spPr>
            <a:xfrm>
              <a:off x="2269129" y="5106115"/>
              <a:ext cx="75854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Tree 1</a:t>
              </a:r>
              <a:endPara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7C3EC5AA-DE82-4659-9D4D-6F5E3DE60A0F}"/>
              </a:ext>
            </a:extLst>
          </p:cNvPr>
          <p:cNvGrpSpPr/>
          <p:nvPr/>
        </p:nvGrpSpPr>
        <p:grpSpPr>
          <a:xfrm>
            <a:off x="5170510" y="3470614"/>
            <a:ext cx="1291771" cy="1974055"/>
            <a:chOff x="5170510" y="3470614"/>
            <a:chExt cx="1291771" cy="1974055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AB281D5-311C-4D96-AD19-23A164BC14A3}"/>
                </a:ext>
              </a:extLst>
            </p:cNvPr>
            <p:cNvGrpSpPr/>
            <p:nvPr/>
          </p:nvGrpSpPr>
          <p:grpSpPr>
            <a:xfrm flipH="1">
              <a:off x="5170510" y="3470614"/>
              <a:ext cx="1291771" cy="1451654"/>
              <a:chOff x="4865710" y="3258457"/>
              <a:chExt cx="1291771" cy="1451654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56F3964D-6455-411D-9F22-97186339A501}"/>
                  </a:ext>
                </a:extLst>
              </p:cNvPr>
              <p:cNvSpPr/>
              <p:nvPr/>
            </p:nvSpPr>
            <p:spPr>
              <a:xfrm>
                <a:off x="5185024" y="32584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A74576F-5E38-4EDC-A149-CD619C79917A}"/>
                  </a:ext>
                </a:extLst>
              </p:cNvPr>
              <p:cNvSpPr/>
              <p:nvPr/>
            </p:nvSpPr>
            <p:spPr>
              <a:xfrm>
                <a:off x="4865710" y="37791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B</a:t>
                </a:r>
                <a:endParaRPr lang="en-ID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B8B2C096-E46E-4E61-9418-EC164661DAC0}"/>
                  </a:ext>
                </a:extLst>
              </p:cNvPr>
              <p:cNvSpPr/>
              <p:nvPr/>
            </p:nvSpPr>
            <p:spPr>
              <a:xfrm>
                <a:off x="5533367" y="37791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08BBA37-2014-4B5E-AA11-A7CD76F57FD8}"/>
                  </a:ext>
                </a:extLst>
              </p:cNvPr>
              <p:cNvSpPr/>
              <p:nvPr/>
            </p:nvSpPr>
            <p:spPr>
              <a:xfrm>
                <a:off x="5838167" y="439079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  <a:endParaRPr lang="en-ID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37B83022-A42F-40DB-936A-2FDA47DEF745}"/>
                  </a:ext>
                </a:extLst>
              </p:cNvPr>
              <p:cNvSpPr/>
              <p:nvPr/>
            </p:nvSpPr>
            <p:spPr>
              <a:xfrm>
                <a:off x="5185024" y="439079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  <a:endParaRPr lang="en-ID" dirty="0"/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651C029E-463C-40EF-A1A5-46037D90F1D8}"/>
                  </a:ext>
                </a:extLst>
              </p:cNvPr>
              <p:cNvCxnSpPr>
                <a:stCxn id="18" idx="3"/>
                <a:endCxn id="19" idx="0"/>
              </p:cNvCxnSpPr>
              <p:nvPr/>
            </p:nvCxnSpPr>
            <p:spPr>
              <a:xfrm flipH="1">
                <a:off x="5025367" y="3531009"/>
                <a:ext cx="206419" cy="24814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28C0567-30A3-4B1D-AC22-990EED6BF69B}"/>
                  </a:ext>
                </a:extLst>
              </p:cNvPr>
              <p:cNvCxnSpPr>
                <a:stCxn id="18" idx="5"/>
                <a:endCxn id="20" idx="0"/>
              </p:cNvCxnSpPr>
              <p:nvPr/>
            </p:nvCxnSpPr>
            <p:spPr>
              <a:xfrm>
                <a:off x="5457576" y="3531009"/>
                <a:ext cx="235448" cy="24814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C678ABE8-7FAF-45AA-A4BD-C469DD6524A8}"/>
                  </a:ext>
                </a:extLst>
              </p:cNvPr>
              <p:cNvCxnSpPr>
                <a:stCxn id="20" idx="3"/>
                <a:endCxn id="22" idx="0"/>
              </p:cNvCxnSpPr>
              <p:nvPr/>
            </p:nvCxnSpPr>
            <p:spPr>
              <a:xfrm flipH="1">
                <a:off x="5344681" y="4051709"/>
                <a:ext cx="235448" cy="33908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D1FBE6B-7C2A-402F-B467-F6945D8AAB61}"/>
                  </a:ext>
                </a:extLst>
              </p:cNvPr>
              <p:cNvCxnSpPr>
                <a:stCxn id="20" idx="5"/>
                <a:endCxn id="21" idx="0"/>
              </p:cNvCxnSpPr>
              <p:nvPr/>
            </p:nvCxnSpPr>
            <p:spPr>
              <a:xfrm>
                <a:off x="5805919" y="4051709"/>
                <a:ext cx="191905" cy="33908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A6CED15A-8C2C-49F0-997E-09AC2AE1039C}"/>
                </a:ext>
              </a:extLst>
            </p:cNvPr>
            <p:cNvSpPr txBox="1"/>
            <p:nvPr/>
          </p:nvSpPr>
          <p:spPr>
            <a:xfrm>
              <a:off x="5582667" y="5106115"/>
              <a:ext cx="8018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Tree 2</a:t>
              </a:r>
              <a:endPara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7C48170F-495B-4F34-977D-3BDE7F76AC98}"/>
              </a:ext>
            </a:extLst>
          </p:cNvPr>
          <p:cNvGrpSpPr/>
          <p:nvPr/>
        </p:nvGrpSpPr>
        <p:grpSpPr>
          <a:xfrm>
            <a:off x="8236653" y="3488870"/>
            <a:ext cx="1291771" cy="1955799"/>
            <a:chOff x="8236653" y="3488870"/>
            <a:chExt cx="1291771" cy="1955799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3B1913A-7F20-4A9A-9BC2-69AF77893FD9}"/>
                </a:ext>
              </a:extLst>
            </p:cNvPr>
            <p:cNvGrpSpPr/>
            <p:nvPr/>
          </p:nvGrpSpPr>
          <p:grpSpPr>
            <a:xfrm flipH="1">
              <a:off x="8236653" y="3488870"/>
              <a:ext cx="1291771" cy="1451654"/>
              <a:chOff x="4865710" y="3258457"/>
              <a:chExt cx="1291771" cy="1451654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557D8A77-8FED-4B92-8052-461FF02111D6}"/>
                  </a:ext>
                </a:extLst>
              </p:cNvPr>
              <p:cNvSpPr/>
              <p:nvPr/>
            </p:nvSpPr>
            <p:spPr>
              <a:xfrm>
                <a:off x="5185024" y="32584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D17D897A-4018-4782-9C61-4628039F73DE}"/>
                  </a:ext>
                </a:extLst>
              </p:cNvPr>
              <p:cNvSpPr/>
              <p:nvPr/>
            </p:nvSpPr>
            <p:spPr>
              <a:xfrm>
                <a:off x="4865710" y="37791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  <a:endParaRPr lang="en-ID" dirty="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0A3E6CF9-862C-435A-AE07-4B0F511E4DE7}"/>
                  </a:ext>
                </a:extLst>
              </p:cNvPr>
              <p:cNvSpPr/>
              <p:nvPr/>
            </p:nvSpPr>
            <p:spPr>
              <a:xfrm>
                <a:off x="5533367" y="37791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D24A43F-D761-46FE-B318-272494B103F0}"/>
                  </a:ext>
                </a:extLst>
              </p:cNvPr>
              <p:cNvSpPr/>
              <p:nvPr/>
            </p:nvSpPr>
            <p:spPr>
              <a:xfrm>
                <a:off x="5838167" y="439079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  <a:endParaRPr lang="en-ID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A4E25725-40C8-4315-A8F4-A67F622AC22B}"/>
                  </a:ext>
                </a:extLst>
              </p:cNvPr>
              <p:cNvSpPr/>
              <p:nvPr/>
            </p:nvSpPr>
            <p:spPr>
              <a:xfrm>
                <a:off x="5185024" y="439079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B</a:t>
                </a:r>
                <a:endParaRPr lang="en-ID" dirty="0"/>
              </a:p>
            </p:txBody>
          </p: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4FF07E2-33F2-4E8E-ABC4-FCF86A25C7ED}"/>
                  </a:ext>
                </a:extLst>
              </p:cNvPr>
              <p:cNvCxnSpPr>
                <a:stCxn id="30" idx="3"/>
                <a:endCxn id="31" idx="0"/>
              </p:cNvCxnSpPr>
              <p:nvPr/>
            </p:nvCxnSpPr>
            <p:spPr>
              <a:xfrm flipH="1">
                <a:off x="5025367" y="3531009"/>
                <a:ext cx="206419" cy="24814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DB946D6A-867C-4AF1-BDFF-3AB9C250E9C4}"/>
                  </a:ext>
                </a:extLst>
              </p:cNvPr>
              <p:cNvCxnSpPr>
                <a:stCxn id="30" idx="5"/>
                <a:endCxn id="32" idx="0"/>
              </p:cNvCxnSpPr>
              <p:nvPr/>
            </p:nvCxnSpPr>
            <p:spPr>
              <a:xfrm>
                <a:off x="5457576" y="3531009"/>
                <a:ext cx="235448" cy="24814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F5250E85-E11F-4B81-8FEA-717995716ADC}"/>
                  </a:ext>
                </a:extLst>
              </p:cNvPr>
              <p:cNvCxnSpPr>
                <a:stCxn id="32" idx="3"/>
                <a:endCxn id="34" idx="0"/>
              </p:cNvCxnSpPr>
              <p:nvPr/>
            </p:nvCxnSpPr>
            <p:spPr>
              <a:xfrm flipH="1">
                <a:off x="5344681" y="4051709"/>
                <a:ext cx="235448" cy="33908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7350779-542C-403F-998F-2106C16ABD41}"/>
                  </a:ext>
                </a:extLst>
              </p:cNvPr>
              <p:cNvCxnSpPr>
                <a:stCxn id="32" idx="5"/>
                <a:endCxn id="33" idx="0"/>
              </p:cNvCxnSpPr>
              <p:nvPr/>
            </p:nvCxnSpPr>
            <p:spPr>
              <a:xfrm>
                <a:off x="5805919" y="4051709"/>
                <a:ext cx="191905" cy="33908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AD4B6D17-0524-4E90-B482-43078DEE590D}"/>
                </a:ext>
              </a:extLst>
            </p:cNvPr>
            <p:cNvSpPr txBox="1"/>
            <p:nvPr/>
          </p:nvSpPr>
          <p:spPr>
            <a:xfrm>
              <a:off x="8626554" y="5106115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Tree 3</a:t>
              </a:r>
              <a:endPara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84B5C212-6E5C-4CEC-ABE0-CDDB0AB79E5C}"/>
              </a:ext>
            </a:extLst>
          </p:cNvPr>
          <p:cNvSpPr txBox="1"/>
          <p:nvPr/>
        </p:nvSpPr>
        <p:spPr>
          <a:xfrm>
            <a:off x="8520756" y="3028785"/>
            <a:ext cx="904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k3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endParaRPr lang="en-ID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8619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75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250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9" grpId="0"/>
      <p:bldP spid="40" grpId="0"/>
      <p:bldP spid="4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839605"/>
          </a:xfrm>
        </p:spPr>
        <p:txBody>
          <a:bodyPr>
            <a:noAutofit/>
          </a:bodyPr>
          <a:lstStyle/>
          <a:p>
            <a:pPr marL="342900" indent="-3429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Memasukkan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data testing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setiap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tree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dibuat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Melakukan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voting pada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hasil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prediksi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seluruh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tree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Testing RANDOM FOREST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CD66BC7-B7AB-447E-B62C-E891833A91F3}"/>
              </a:ext>
            </a:extLst>
          </p:cNvPr>
          <p:cNvGrpSpPr/>
          <p:nvPr/>
        </p:nvGrpSpPr>
        <p:grpSpPr>
          <a:xfrm>
            <a:off x="2119086" y="3110564"/>
            <a:ext cx="1291771" cy="1857174"/>
            <a:chOff x="2119086" y="3110564"/>
            <a:chExt cx="1291771" cy="1857174"/>
          </a:xfrm>
        </p:grpSpPr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8CFD488C-1A6C-486A-9AA9-6E981B8A73E4}"/>
                </a:ext>
              </a:extLst>
            </p:cNvPr>
            <p:cNvSpPr/>
            <p:nvPr/>
          </p:nvSpPr>
          <p:spPr>
            <a:xfrm>
              <a:off x="2438400" y="3516084"/>
              <a:ext cx="319314" cy="319314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F4B6CD1-B142-4177-BC79-A00D0DA822F7}"/>
                </a:ext>
              </a:extLst>
            </p:cNvPr>
            <p:cNvSpPr/>
            <p:nvPr/>
          </p:nvSpPr>
          <p:spPr>
            <a:xfrm>
              <a:off x="2119086" y="4036784"/>
              <a:ext cx="319314" cy="319314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</a:t>
              </a:r>
              <a:endParaRPr lang="en-ID" dirty="0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6883B91-7809-430B-9A1A-23E05EF8B0F3}"/>
                </a:ext>
              </a:extLst>
            </p:cNvPr>
            <p:cNvSpPr/>
            <p:nvPr/>
          </p:nvSpPr>
          <p:spPr>
            <a:xfrm>
              <a:off x="2786743" y="4036784"/>
              <a:ext cx="319314" cy="319314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8263C9FD-9134-4A33-B4E1-AA61A4D05CAB}"/>
                </a:ext>
              </a:extLst>
            </p:cNvPr>
            <p:cNvSpPr/>
            <p:nvPr/>
          </p:nvSpPr>
          <p:spPr>
            <a:xfrm>
              <a:off x="3091543" y="4648424"/>
              <a:ext cx="319314" cy="319314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</a:t>
              </a:r>
              <a:endParaRPr lang="en-ID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8870DC7-66E1-4D04-955B-403A9038C42E}"/>
                </a:ext>
              </a:extLst>
            </p:cNvPr>
            <p:cNvSpPr/>
            <p:nvPr/>
          </p:nvSpPr>
          <p:spPr>
            <a:xfrm>
              <a:off x="2438400" y="4648424"/>
              <a:ext cx="319314" cy="319314"/>
            </a:xfrm>
            <a:prstGeom prst="ellipse">
              <a:avLst/>
            </a:prstGeom>
            <a:solidFill>
              <a:srgbClr val="2358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</a:t>
              </a:r>
              <a:endParaRPr lang="en-ID" dirty="0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8615E968-4B96-4CDC-ADFF-0B0F276B9570}"/>
                </a:ext>
              </a:extLst>
            </p:cNvPr>
            <p:cNvCxnSpPr>
              <a:stCxn id="2" idx="3"/>
              <a:endCxn id="8" idx="0"/>
            </p:cNvCxnSpPr>
            <p:nvPr/>
          </p:nvCxnSpPr>
          <p:spPr>
            <a:xfrm flipH="1">
              <a:off x="2278743" y="3788636"/>
              <a:ext cx="206419" cy="248148"/>
            </a:xfrm>
            <a:prstGeom prst="line">
              <a:avLst/>
            </a:prstGeom>
            <a:ln w="41275">
              <a:solidFill>
                <a:srgbClr val="97C5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FCCAD12-0BDC-477E-82E6-7EABE3208CEE}"/>
                </a:ext>
              </a:extLst>
            </p:cNvPr>
            <p:cNvCxnSpPr>
              <a:stCxn id="2" idx="5"/>
              <a:endCxn id="9" idx="0"/>
            </p:cNvCxnSpPr>
            <p:nvPr/>
          </p:nvCxnSpPr>
          <p:spPr>
            <a:xfrm>
              <a:off x="2710952" y="3788636"/>
              <a:ext cx="235448" cy="248148"/>
            </a:xfrm>
            <a:prstGeom prst="line">
              <a:avLst/>
            </a:prstGeom>
            <a:ln w="41275">
              <a:solidFill>
                <a:srgbClr val="97C5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80C4BFED-CCB7-4CCB-86DE-45886C8367BB}"/>
                </a:ext>
              </a:extLst>
            </p:cNvPr>
            <p:cNvCxnSpPr>
              <a:stCxn id="9" idx="3"/>
              <a:endCxn id="11" idx="0"/>
            </p:cNvCxnSpPr>
            <p:nvPr/>
          </p:nvCxnSpPr>
          <p:spPr>
            <a:xfrm flipH="1">
              <a:off x="2598057" y="4309336"/>
              <a:ext cx="235448" cy="339088"/>
            </a:xfrm>
            <a:prstGeom prst="line">
              <a:avLst/>
            </a:prstGeom>
            <a:ln w="41275">
              <a:solidFill>
                <a:srgbClr val="97C5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1977FE4D-ACC1-4D29-AC08-A425BF57EABF}"/>
                </a:ext>
              </a:extLst>
            </p:cNvPr>
            <p:cNvCxnSpPr>
              <a:stCxn id="9" idx="5"/>
              <a:endCxn id="10" idx="0"/>
            </p:cNvCxnSpPr>
            <p:nvPr/>
          </p:nvCxnSpPr>
          <p:spPr>
            <a:xfrm>
              <a:off x="3059295" y="4309336"/>
              <a:ext cx="191905" cy="339088"/>
            </a:xfrm>
            <a:prstGeom prst="line">
              <a:avLst/>
            </a:prstGeom>
            <a:ln w="41275">
              <a:solidFill>
                <a:srgbClr val="97C5D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9559CFB-EED3-4197-96F3-347071189922}"/>
                </a:ext>
              </a:extLst>
            </p:cNvPr>
            <p:cNvSpPr txBox="1"/>
            <p:nvPr/>
          </p:nvSpPr>
          <p:spPr>
            <a:xfrm>
              <a:off x="2250260" y="3110564"/>
              <a:ext cx="75854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Tree 1</a:t>
              </a:r>
              <a:endPara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3948B10-07F9-499F-9147-84B1382E8F06}"/>
              </a:ext>
            </a:extLst>
          </p:cNvPr>
          <p:cNvGrpSpPr/>
          <p:nvPr/>
        </p:nvGrpSpPr>
        <p:grpSpPr>
          <a:xfrm>
            <a:off x="5170510" y="3028785"/>
            <a:ext cx="1291771" cy="1893483"/>
            <a:chOff x="5170510" y="3028785"/>
            <a:chExt cx="1291771" cy="1893483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AAB281D5-311C-4D96-AD19-23A164BC14A3}"/>
                </a:ext>
              </a:extLst>
            </p:cNvPr>
            <p:cNvGrpSpPr/>
            <p:nvPr/>
          </p:nvGrpSpPr>
          <p:grpSpPr>
            <a:xfrm flipH="1">
              <a:off x="5170510" y="3470614"/>
              <a:ext cx="1291771" cy="1451654"/>
              <a:chOff x="4865710" y="3258457"/>
              <a:chExt cx="1291771" cy="1451654"/>
            </a:xfrm>
          </p:grpSpPr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56F3964D-6455-411D-9F22-97186339A501}"/>
                  </a:ext>
                </a:extLst>
              </p:cNvPr>
              <p:cNvSpPr/>
              <p:nvPr/>
            </p:nvSpPr>
            <p:spPr>
              <a:xfrm>
                <a:off x="5185024" y="32584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BA74576F-5E38-4EDC-A149-CD619C79917A}"/>
                  </a:ext>
                </a:extLst>
              </p:cNvPr>
              <p:cNvSpPr/>
              <p:nvPr/>
            </p:nvSpPr>
            <p:spPr>
              <a:xfrm>
                <a:off x="4865710" y="37791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B</a:t>
                </a:r>
                <a:endParaRPr lang="en-ID" dirty="0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B8B2C096-E46E-4E61-9418-EC164661DAC0}"/>
                  </a:ext>
                </a:extLst>
              </p:cNvPr>
              <p:cNvSpPr/>
              <p:nvPr/>
            </p:nvSpPr>
            <p:spPr>
              <a:xfrm>
                <a:off x="5533367" y="37791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08BBA37-2014-4B5E-AA11-A7CD76F57FD8}"/>
                  </a:ext>
                </a:extLst>
              </p:cNvPr>
              <p:cNvSpPr/>
              <p:nvPr/>
            </p:nvSpPr>
            <p:spPr>
              <a:xfrm>
                <a:off x="5838167" y="439079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  <a:endParaRPr lang="en-ID" dirty="0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37B83022-A42F-40DB-936A-2FDA47DEF745}"/>
                  </a:ext>
                </a:extLst>
              </p:cNvPr>
              <p:cNvSpPr/>
              <p:nvPr/>
            </p:nvSpPr>
            <p:spPr>
              <a:xfrm>
                <a:off x="5185024" y="439079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  <a:endParaRPr lang="en-ID" dirty="0"/>
              </a:p>
            </p:txBody>
          </p: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651C029E-463C-40EF-A1A5-46037D90F1D8}"/>
                  </a:ext>
                </a:extLst>
              </p:cNvPr>
              <p:cNvCxnSpPr>
                <a:stCxn id="18" idx="3"/>
                <a:endCxn id="19" idx="0"/>
              </p:cNvCxnSpPr>
              <p:nvPr/>
            </p:nvCxnSpPr>
            <p:spPr>
              <a:xfrm flipH="1">
                <a:off x="5025367" y="3531009"/>
                <a:ext cx="206419" cy="24814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E28C0567-30A3-4B1D-AC22-990EED6BF69B}"/>
                  </a:ext>
                </a:extLst>
              </p:cNvPr>
              <p:cNvCxnSpPr>
                <a:stCxn id="18" idx="5"/>
                <a:endCxn id="20" idx="0"/>
              </p:cNvCxnSpPr>
              <p:nvPr/>
            </p:nvCxnSpPr>
            <p:spPr>
              <a:xfrm>
                <a:off x="5457576" y="3531009"/>
                <a:ext cx="235448" cy="24814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C678ABE8-7FAF-45AA-A4BD-C469DD6524A8}"/>
                  </a:ext>
                </a:extLst>
              </p:cNvPr>
              <p:cNvCxnSpPr>
                <a:stCxn id="20" idx="3"/>
                <a:endCxn id="22" idx="0"/>
              </p:cNvCxnSpPr>
              <p:nvPr/>
            </p:nvCxnSpPr>
            <p:spPr>
              <a:xfrm flipH="1">
                <a:off x="5344681" y="4051709"/>
                <a:ext cx="235448" cy="33908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D1FBE6B-7C2A-402F-B467-F6945D8AAB61}"/>
                  </a:ext>
                </a:extLst>
              </p:cNvPr>
              <p:cNvCxnSpPr>
                <a:stCxn id="20" idx="5"/>
                <a:endCxn id="21" idx="0"/>
              </p:cNvCxnSpPr>
              <p:nvPr/>
            </p:nvCxnSpPr>
            <p:spPr>
              <a:xfrm>
                <a:off x="5805919" y="4051709"/>
                <a:ext cx="191905" cy="33908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F829A6F9-1514-4E49-8068-A8FCB1AE28CE}"/>
                </a:ext>
              </a:extLst>
            </p:cNvPr>
            <p:cNvSpPr txBox="1"/>
            <p:nvPr/>
          </p:nvSpPr>
          <p:spPr>
            <a:xfrm>
              <a:off x="5527408" y="3028785"/>
              <a:ext cx="8018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Tree 2</a:t>
              </a:r>
              <a:endPara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C3766561-0A59-408C-BA68-8475BF46FC2E}"/>
              </a:ext>
            </a:extLst>
          </p:cNvPr>
          <p:cNvSpPr txBox="1"/>
          <p:nvPr/>
        </p:nvSpPr>
        <p:spPr>
          <a:xfrm>
            <a:off x="2076333" y="5122362"/>
            <a:ext cx="11063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Kelas = A</a:t>
            </a:r>
            <a:endParaRPr lang="en-ID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6CED15A-8C2C-49F0-997E-09AC2AE1039C}"/>
              </a:ext>
            </a:extLst>
          </p:cNvPr>
          <p:cNvSpPr txBox="1"/>
          <p:nvPr/>
        </p:nvSpPr>
        <p:spPr>
          <a:xfrm>
            <a:off x="5375121" y="5092079"/>
            <a:ext cx="11063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Kelas = C</a:t>
            </a:r>
            <a:endParaRPr lang="en-ID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D4B6D17-0524-4E90-B482-43078DEE590D}"/>
              </a:ext>
            </a:extLst>
          </p:cNvPr>
          <p:cNvSpPr txBox="1"/>
          <p:nvPr/>
        </p:nvSpPr>
        <p:spPr>
          <a:xfrm>
            <a:off x="8473469" y="5106115"/>
            <a:ext cx="11063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Kelas = A</a:t>
            </a:r>
            <a:endParaRPr lang="en-ID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1192F20-D439-417B-AE9E-BCDA771FFF85}"/>
              </a:ext>
            </a:extLst>
          </p:cNvPr>
          <p:cNvGrpSpPr/>
          <p:nvPr/>
        </p:nvGrpSpPr>
        <p:grpSpPr>
          <a:xfrm>
            <a:off x="8236653" y="3028785"/>
            <a:ext cx="1291771" cy="1911739"/>
            <a:chOff x="8236653" y="3028785"/>
            <a:chExt cx="1291771" cy="1911739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63B1913A-7F20-4A9A-9BC2-69AF77893FD9}"/>
                </a:ext>
              </a:extLst>
            </p:cNvPr>
            <p:cNvGrpSpPr/>
            <p:nvPr/>
          </p:nvGrpSpPr>
          <p:grpSpPr>
            <a:xfrm flipH="1">
              <a:off x="8236653" y="3488870"/>
              <a:ext cx="1291771" cy="1451654"/>
              <a:chOff x="4865710" y="3258457"/>
              <a:chExt cx="1291771" cy="1451654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557D8A77-8FED-4B92-8052-461FF02111D6}"/>
                  </a:ext>
                </a:extLst>
              </p:cNvPr>
              <p:cNvSpPr/>
              <p:nvPr/>
            </p:nvSpPr>
            <p:spPr>
              <a:xfrm>
                <a:off x="5185024" y="32584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D17D897A-4018-4782-9C61-4628039F73DE}"/>
                  </a:ext>
                </a:extLst>
              </p:cNvPr>
              <p:cNvSpPr/>
              <p:nvPr/>
            </p:nvSpPr>
            <p:spPr>
              <a:xfrm>
                <a:off x="4865710" y="37791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C</a:t>
                </a:r>
                <a:endParaRPr lang="en-ID" dirty="0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0A3E6CF9-862C-435A-AE07-4B0F511E4DE7}"/>
                  </a:ext>
                </a:extLst>
              </p:cNvPr>
              <p:cNvSpPr/>
              <p:nvPr/>
            </p:nvSpPr>
            <p:spPr>
              <a:xfrm>
                <a:off x="5533367" y="377915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D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BD24A43F-D761-46FE-B318-272494B103F0}"/>
                  </a:ext>
                </a:extLst>
              </p:cNvPr>
              <p:cNvSpPr/>
              <p:nvPr/>
            </p:nvSpPr>
            <p:spPr>
              <a:xfrm>
                <a:off x="5838167" y="439079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A</a:t>
                </a:r>
                <a:endParaRPr lang="en-ID" dirty="0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A4E25725-40C8-4315-A8F4-A67F622AC22B}"/>
                  </a:ext>
                </a:extLst>
              </p:cNvPr>
              <p:cNvSpPr/>
              <p:nvPr/>
            </p:nvSpPr>
            <p:spPr>
              <a:xfrm>
                <a:off x="5185024" y="4390797"/>
                <a:ext cx="319314" cy="319314"/>
              </a:xfrm>
              <a:prstGeom prst="ellipse">
                <a:avLst/>
              </a:prstGeom>
              <a:solidFill>
                <a:srgbClr val="23586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B</a:t>
                </a:r>
                <a:endParaRPr lang="en-ID" dirty="0"/>
              </a:p>
            </p:txBody>
          </p: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24FF07E2-33F2-4E8E-ABC4-FCF86A25C7ED}"/>
                  </a:ext>
                </a:extLst>
              </p:cNvPr>
              <p:cNvCxnSpPr>
                <a:stCxn id="30" idx="3"/>
                <a:endCxn id="31" idx="0"/>
              </p:cNvCxnSpPr>
              <p:nvPr/>
            </p:nvCxnSpPr>
            <p:spPr>
              <a:xfrm flipH="1">
                <a:off x="5025367" y="3531009"/>
                <a:ext cx="206419" cy="24814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DB946D6A-867C-4AF1-BDFF-3AB9C250E9C4}"/>
                  </a:ext>
                </a:extLst>
              </p:cNvPr>
              <p:cNvCxnSpPr>
                <a:stCxn id="30" idx="5"/>
                <a:endCxn id="32" idx="0"/>
              </p:cNvCxnSpPr>
              <p:nvPr/>
            </p:nvCxnSpPr>
            <p:spPr>
              <a:xfrm>
                <a:off x="5457576" y="3531009"/>
                <a:ext cx="235448" cy="24814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F5250E85-E11F-4B81-8FEA-717995716ADC}"/>
                  </a:ext>
                </a:extLst>
              </p:cNvPr>
              <p:cNvCxnSpPr>
                <a:stCxn id="32" idx="3"/>
                <a:endCxn id="34" idx="0"/>
              </p:cNvCxnSpPr>
              <p:nvPr/>
            </p:nvCxnSpPr>
            <p:spPr>
              <a:xfrm flipH="1">
                <a:off x="5344681" y="4051709"/>
                <a:ext cx="235448" cy="33908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07350779-542C-403F-998F-2106C16ABD41}"/>
                  </a:ext>
                </a:extLst>
              </p:cNvPr>
              <p:cNvCxnSpPr>
                <a:stCxn id="32" idx="5"/>
                <a:endCxn id="33" idx="0"/>
              </p:cNvCxnSpPr>
              <p:nvPr/>
            </p:nvCxnSpPr>
            <p:spPr>
              <a:xfrm>
                <a:off x="5805919" y="4051709"/>
                <a:ext cx="191905" cy="339088"/>
              </a:xfrm>
              <a:prstGeom prst="line">
                <a:avLst/>
              </a:prstGeom>
              <a:ln w="41275">
                <a:solidFill>
                  <a:srgbClr val="97C5D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84B5C212-6E5C-4CEC-ABE0-CDDB0AB79E5C}"/>
                </a:ext>
              </a:extLst>
            </p:cNvPr>
            <p:cNvSpPr txBox="1"/>
            <p:nvPr/>
          </p:nvSpPr>
          <p:spPr>
            <a:xfrm>
              <a:off x="8572855" y="3028785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Montserrat" panose="00000500000000000000" pitchFamily="2" charset="0"/>
                </a:rPr>
                <a:t>Tree 3</a:t>
              </a:r>
              <a:endParaRPr lang="en-ID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45" name="TextBox 44">
            <a:extLst>
              <a:ext uri="{FF2B5EF4-FFF2-40B4-BE49-F238E27FC236}">
                <a16:creationId xmlns:a16="http://schemas.microsoft.com/office/drawing/2014/main" id="{2513A6A0-6219-45CB-B5FF-86589A561ED4}"/>
              </a:ext>
            </a:extLst>
          </p:cNvPr>
          <p:cNvSpPr txBox="1"/>
          <p:nvPr/>
        </p:nvSpPr>
        <p:spPr>
          <a:xfrm>
            <a:off x="552845" y="3309088"/>
            <a:ext cx="95090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data</a:t>
            </a:r>
          </a:p>
          <a:p>
            <a:pPr algn="ctr"/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testing</a:t>
            </a:r>
            <a:endParaRPr lang="en-ID" sz="16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3007048F-E65A-4641-A84B-F4D749A23D1A}"/>
              </a:ext>
            </a:extLst>
          </p:cNvPr>
          <p:cNvCxnSpPr>
            <a:cxnSpLocks/>
          </p:cNvCxnSpPr>
          <p:nvPr/>
        </p:nvCxnSpPr>
        <p:spPr>
          <a:xfrm flipV="1">
            <a:off x="1503746" y="3570627"/>
            <a:ext cx="493486" cy="18256"/>
          </a:xfrm>
          <a:prstGeom prst="straightConnector1">
            <a:avLst/>
          </a:prstGeom>
          <a:ln w="63500">
            <a:solidFill>
              <a:srgbClr val="2F72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Oval 49">
            <a:extLst>
              <a:ext uri="{FF2B5EF4-FFF2-40B4-BE49-F238E27FC236}">
                <a16:creationId xmlns:a16="http://schemas.microsoft.com/office/drawing/2014/main" id="{7E9CA36B-4244-466A-8859-5154DBC1F925}"/>
              </a:ext>
            </a:extLst>
          </p:cNvPr>
          <p:cNvSpPr/>
          <p:nvPr/>
        </p:nvSpPr>
        <p:spPr>
          <a:xfrm>
            <a:off x="2119086" y="4036784"/>
            <a:ext cx="319314" cy="319314"/>
          </a:xfrm>
          <a:prstGeom prst="ellipse">
            <a:avLst/>
          </a:prstGeom>
          <a:solidFill>
            <a:srgbClr val="97C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endParaRPr lang="en-ID" dirty="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3F46EB9-8113-4BD4-87CE-04DC79A8AC74}"/>
              </a:ext>
            </a:extLst>
          </p:cNvPr>
          <p:cNvCxnSpPr>
            <a:cxnSpLocks/>
          </p:cNvCxnSpPr>
          <p:nvPr/>
        </p:nvCxnSpPr>
        <p:spPr>
          <a:xfrm flipV="1">
            <a:off x="4964440" y="3570627"/>
            <a:ext cx="493486" cy="18256"/>
          </a:xfrm>
          <a:prstGeom prst="straightConnector1">
            <a:avLst/>
          </a:prstGeom>
          <a:ln w="63500">
            <a:solidFill>
              <a:srgbClr val="2F72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Oval 52">
            <a:extLst>
              <a:ext uri="{FF2B5EF4-FFF2-40B4-BE49-F238E27FC236}">
                <a16:creationId xmlns:a16="http://schemas.microsoft.com/office/drawing/2014/main" id="{1C215684-44DF-465D-9EC6-9395C9E30AAB}"/>
              </a:ext>
            </a:extLst>
          </p:cNvPr>
          <p:cNvSpPr/>
          <p:nvPr/>
        </p:nvSpPr>
        <p:spPr>
          <a:xfrm>
            <a:off x="5820230" y="4602954"/>
            <a:ext cx="319314" cy="319314"/>
          </a:xfrm>
          <a:prstGeom prst="ellipse">
            <a:avLst/>
          </a:prstGeom>
          <a:solidFill>
            <a:srgbClr val="97C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  <a:endParaRPr lang="en-ID" dirty="0"/>
          </a:p>
        </p:txBody>
      </p: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454A1B6-6019-4602-8E33-AE3B17A904FB}"/>
              </a:ext>
            </a:extLst>
          </p:cNvPr>
          <p:cNvCxnSpPr>
            <a:cxnSpLocks/>
          </p:cNvCxnSpPr>
          <p:nvPr/>
        </p:nvCxnSpPr>
        <p:spPr>
          <a:xfrm flipV="1">
            <a:off x="8020700" y="3570627"/>
            <a:ext cx="493486" cy="18256"/>
          </a:xfrm>
          <a:prstGeom prst="straightConnector1">
            <a:avLst/>
          </a:prstGeom>
          <a:ln w="63500">
            <a:solidFill>
              <a:srgbClr val="2F72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B7294060-511D-4E88-A111-BF7A91E6B4E3}"/>
              </a:ext>
            </a:extLst>
          </p:cNvPr>
          <p:cNvSpPr/>
          <p:nvPr/>
        </p:nvSpPr>
        <p:spPr>
          <a:xfrm>
            <a:off x="8228373" y="4602954"/>
            <a:ext cx="319314" cy="319314"/>
          </a:xfrm>
          <a:prstGeom prst="ellipse">
            <a:avLst/>
          </a:prstGeom>
          <a:solidFill>
            <a:srgbClr val="97C5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  <a:endParaRPr lang="en-ID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ACF794B-2FAC-4B06-B051-960D397BAD35}"/>
              </a:ext>
            </a:extLst>
          </p:cNvPr>
          <p:cNvSpPr txBox="1"/>
          <p:nvPr/>
        </p:nvSpPr>
        <p:spPr>
          <a:xfrm>
            <a:off x="397353" y="5652134"/>
            <a:ext cx="12779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Kelas A = 2</a:t>
            </a:r>
          </a:p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Kelas C = 1</a:t>
            </a:r>
            <a:endParaRPr lang="en-ID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C66CAA8D-F023-4EC1-847D-74BAAB9A0113}"/>
              </a:ext>
            </a:extLst>
          </p:cNvPr>
          <p:cNvCxnSpPr>
            <a:cxnSpLocks/>
          </p:cNvCxnSpPr>
          <p:nvPr/>
        </p:nvCxnSpPr>
        <p:spPr>
          <a:xfrm flipV="1">
            <a:off x="2135209" y="5916598"/>
            <a:ext cx="493486" cy="18256"/>
          </a:xfrm>
          <a:prstGeom prst="straightConnector1">
            <a:avLst/>
          </a:prstGeom>
          <a:ln w="63500">
            <a:solidFill>
              <a:srgbClr val="2F727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7B2B7738-25A3-408F-B083-E076C301C7F8}"/>
              </a:ext>
            </a:extLst>
          </p:cNvPr>
          <p:cNvSpPr txBox="1"/>
          <p:nvPr/>
        </p:nvSpPr>
        <p:spPr>
          <a:xfrm>
            <a:off x="2986013" y="5747321"/>
            <a:ext cx="19784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Kelas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prediksi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= 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</a:t>
            </a:r>
            <a:endParaRPr lang="en-ID" sz="16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6006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2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750"/>
                            </p:stCondLst>
                            <p:childTnLst>
                              <p:par>
                                <p:cTn id="38" presetID="63" presetClass="path" presetSubtype="0" accel="50000" decel="50000" fill="hold" grpId="1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39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75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250"/>
                            </p:stCondLst>
                            <p:childTnLst>
                              <p:par>
                                <p:cTn id="54" presetID="63" presetClass="path" presetSubtype="0" accel="50000" decel="50000" fill="hold" grpId="2" nodeType="after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.25 0 L 0.53594 -0.00463 " pathEditMode="relative" rAng="0" ptsTypes="AA">
                                      <p:cBhvr>
                                        <p:cTn id="55" dur="75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297" y="-231"/>
                                    </p:animMotion>
                                  </p:childTnLst>
                                </p:cTn>
                              </p:par>
                              <p:par>
                                <p:cTn id="56" presetID="1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25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2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750"/>
                            </p:stCondLst>
                            <p:childTnLst>
                              <p:par>
                                <p:cTn id="70" presetID="1" presetClass="exit" presetSubtype="0" fill="hold" grpId="3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xit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50"/>
                            </p:stCondLst>
                            <p:childTnLst>
                              <p:par>
                                <p:cTn id="8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2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2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750"/>
                            </p:stCondLst>
                            <p:childTnLst>
                              <p:par>
                                <p:cTn id="9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3" grpId="0"/>
      <p:bldP spid="44" grpId="0"/>
      <p:bldP spid="45" grpId="0"/>
      <p:bldP spid="45" grpId="1"/>
      <p:bldP spid="45" grpId="2"/>
      <p:bldP spid="45" grpId="3"/>
      <p:bldP spid="50" grpId="0" animBg="1"/>
      <p:bldP spid="53" grpId="0" animBg="1"/>
      <p:bldP spid="55" grpId="0" animBg="1"/>
      <p:bldP spid="56" grpId="0"/>
      <p:bldP spid="5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ircle: Hollow 28">
            <a:extLst>
              <a:ext uri="{FF2B5EF4-FFF2-40B4-BE49-F238E27FC236}">
                <a16:creationId xmlns:a16="http://schemas.microsoft.com/office/drawing/2014/main" id="{1068AD53-C706-453A-9724-FD005748C9D7}"/>
              </a:ext>
            </a:extLst>
          </p:cNvPr>
          <p:cNvSpPr/>
          <p:nvPr/>
        </p:nvSpPr>
        <p:spPr>
          <a:xfrm flipV="1">
            <a:off x="1965633" y="3597539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OUTLINE</a:t>
            </a:r>
          </a:p>
        </p:txBody>
      </p:sp>
      <p:sp>
        <p:nvSpPr>
          <p:cNvPr id="20" name="Circle: Hollow 19">
            <a:extLst>
              <a:ext uri="{FF2B5EF4-FFF2-40B4-BE49-F238E27FC236}">
                <a16:creationId xmlns:a16="http://schemas.microsoft.com/office/drawing/2014/main" id="{88EF72CE-2780-4BEB-A7F8-F675CF0E52EF}"/>
              </a:ext>
            </a:extLst>
          </p:cNvPr>
          <p:cNvSpPr/>
          <p:nvPr/>
        </p:nvSpPr>
        <p:spPr>
          <a:xfrm flipV="1">
            <a:off x="1961902" y="3582534"/>
            <a:ext cx="337560" cy="337560"/>
          </a:xfrm>
          <a:prstGeom prst="donu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FA3C7EC-C6BE-4E4C-8426-7B1666468673}"/>
              </a:ext>
            </a:extLst>
          </p:cNvPr>
          <p:cNvCxnSpPr>
            <a:cxnSpLocks/>
            <a:stCxn id="20" idx="6"/>
            <a:endCxn id="16" idx="2"/>
          </p:cNvCxnSpPr>
          <p:nvPr/>
        </p:nvCxnSpPr>
        <p:spPr>
          <a:xfrm>
            <a:off x="2299462" y="3751314"/>
            <a:ext cx="2380437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BD1394F-6AD9-4A0B-8CDF-A385A9893C5F}"/>
              </a:ext>
            </a:extLst>
          </p:cNvPr>
          <p:cNvCxnSpPr>
            <a:cxnSpLocks/>
            <a:stCxn id="16" idx="6"/>
            <a:endCxn id="43" idx="2"/>
          </p:cNvCxnSpPr>
          <p:nvPr/>
        </p:nvCxnSpPr>
        <p:spPr>
          <a:xfrm>
            <a:off x="5017459" y="3751314"/>
            <a:ext cx="2380437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ircle: Hollow 42">
            <a:extLst>
              <a:ext uri="{FF2B5EF4-FFF2-40B4-BE49-F238E27FC236}">
                <a16:creationId xmlns:a16="http://schemas.microsoft.com/office/drawing/2014/main" id="{5CB63097-A3B6-48A1-88CF-7ACD352BD7F5}"/>
              </a:ext>
            </a:extLst>
          </p:cNvPr>
          <p:cNvSpPr/>
          <p:nvPr/>
        </p:nvSpPr>
        <p:spPr>
          <a:xfrm flipV="1">
            <a:off x="7397896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C1A1CF26-BCAF-494D-A234-02F870A18604}"/>
              </a:ext>
            </a:extLst>
          </p:cNvPr>
          <p:cNvSpPr/>
          <p:nvPr/>
        </p:nvSpPr>
        <p:spPr>
          <a:xfrm rot="8100000">
            <a:off x="7086259" y="2226258"/>
            <a:ext cx="960834" cy="960834"/>
          </a:xfrm>
          <a:custGeom>
            <a:avLst/>
            <a:gdLst>
              <a:gd name="connsiteX0" fmla="*/ 289498 w 960834"/>
              <a:gd name="connsiteY0" fmla="*/ 671336 h 960834"/>
              <a:gd name="connsiteX1" fmla="*/ 671336 w 960834"/>
              <a:gd name="connsiteY1" fmla="*/ 671336 h 960834"/>
              <a:gd name="connsiteX2" fmla="*/ 671336 w 960834"/>
              <a:gd name="connsiteY2" fmla="*/ 289498 h 960834"/>
              <a:gd name="connsiteX3" fmla="*/ 289498 w 960834"/>
              <a:gd name="connsiteY3" fmla="*/ 289498 h 960834"/>
              <a:gd name="connsiteX4" fmla="*/ 289498 w 960834"/>
              <a:gd name="connsiteY4" fmla="*/ 671336 h 960834"/>
              <a:gd name="connsiteX5" fmla="*/ 140711 w 960834"/>
              <a:gd name="connsiteY5" fmla="*/ 820123 h 960834"/>
              <a:gd name="connsiteX6" fmla="*/ 0 w 960834"/>
              <a:gd name="connsiteY6" fmla="*/ 480417 h 960834"/>
              <a:gd name="connsiteX7" fmla="*/ 480417 w 960834"/>
              <a:gd name="connsiteY7" fmla="*/ 0 h 960834"/>
              <a:gd name="connsiteX8" fmla="*/ 960834 w 960834"/>
              <a:gd name="connsiteY8" fmla="*/ 0 h 960834"/>
              <a:gd name="connsiteX9" fmla="*/ 960834 w 960834"/>
              <a:gd name="connsiteY9" fmla="*/ 480417 h 960834"/>
              <a:gd name="connsiteX10" fmla="*/ 480417 w 960834"/>
              <a:gd name="connsiteY10" fmla="*/ 960834 h 960834"/>
              <a:gd name="connsiteX11" fmla="*/ 140711 w 960834"/>
              <a:gd name="connsiteY11" fmla="*/ 820123 h 96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60834" h="960834">
                <a:moveTo>
                  <a:pt x="289498" y="671336"/>
                </a:moveTo>
                <a:cubicBezTo>
                  <a:pt x="394940" y="776777"/>
                  <a:pt x="565894" y="776777"/>
                  <a:pt x="671336" y="671336"/>
                </a:cubicBezTo>
                <a:cubicBezTo>
                  <a:pt x="776777" y="565894"/>
                  <a:pt x="776777" y="394940"/>
                  <a:pt x="671336" y="289498"/>
                </a:cubicBezTo>
                <a:cubicBezTo>
                  <a:pt x="565894" y="184057"/>
                  <a:pt x="394940" y="184057"/>
                  <a:pt x="289498" y="289498"/>
                </a:cubicBezTo>
                <a:cubicBezTo>
                  <a:pt x="184057" y="394940"/>
                  <a:pt x="184057" y="565894"/>
                  <a:pt x="289498" y="671336"/>
                </a:cubicBezTo>
                <a:close/>
                <a:moveTo>
                  <a:pt x="140711" y="820123"/>
                </a:moveTo>
                <a:cubicBezTo>
                  <a:pt x="53773" y="733185"/>
                  <a:pt x="0" y="613080"/>
                  <a:pt x="0" y="480417"/>
                </a:cubicBezTo>
                <a:cubicBezTo>
                  <a:pt x="0" y="215090"/>
                  <a:pt x="215090" y="0"/>
                  <a:pt x="480417" y="0"/>
                </a:cubicBezTo>
                <a:lnTo>
                  <a:pt x="960834" y="0"/>
                </a:lnTo>
                <a:lnTo>
                  <a:pt x="960834" y="480417"/>
                </a:lnTo>
                <a:cubicBezTo>
                  <a:pt x="960834" y="745744"/>
                  <a:pt x="745744" y="960834"/>
                  <a:pt x="480417" y="960834"/>
                </a:cubicBezTo>
                <a:cubicBezTo>
                  <a:pt x="347754" y="960834"/>
                  <a:pt x="227649" y="907062"/>
                  <a:pt x="140711" y="820123"/>
                </a:cubicBezTo>
                <a:close/>
              </a:path>
            </a:pathLst>
          </a:cu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Circle: Hollow 55">
            <a:extLst>
              <a:ext uri="{FF2B5EF4-FFF2-40B4-BE49-F238E27FC236}">
                <a16:creationId xmlns:a16="http://schemas.microsoft.com/office/drawing/2014/main" id="{B2CA7BD2-55C7-4805-85D6-82FA2F79D43A}"/>
              </a:ext>
            </a:extLst>
          </p:cNvPr>
          <p:cNvSpPr/>
          <p:nvPr/>
        </p:nvSpPr>
        <p:spPr>
          <a:xfrm flipV="1">
            <a:off x="10041091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72FB303-9A43-4ECB-A82A-2069EE8AB322}"/>
              </a:ext>
            </a:extLst>
          </p:cNvPr>
          <p:cNvCxnSpPr>
            <a:cxnSpLocks/>
            <a:stCxn id="43" idx="6"/>
            <a:endCxn id="56" idx="2"/>
          </p:cNvCxnSpPr>
          <p:nvPr/>
        </p:nvCxnSpPr>
        <p:spPr>
          <a:xfrm>
            <a:off x="7735456" y="3751314"/>
            <a:ext cx="2305635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A7290DC-4CC9-4120-B1EB-FBA2832DCCAF}"/>
              </a:ext>
            </a:extLst>
          </p:cNvPr>
          <p:cNvCxnSpPr/>
          <p:nvPr/>
        </p:nvCxnSpPr>
        <p:spPr>
          <a:xfrm>
            <a:off x="5718629" y="1567541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ircle: Hollow 15">
            <a:extLst>
              <a:ext uri="{FF2B5EF4-FFF2-40B4-BE49-F238E27FC236}">
                <a16:creationId xmlns:a16="http://schemas.microsoft.com/office/drawing/2014/main" id="{2EBF031A-5514-49AB-9573-3E29C0F9FAAF}"/>
              </a:ext>
            </a:extLst>
          </p:cNvPr>
          <p:cNvSpPr/>
          <p:nvPr/>
        </p:nvSpPr>
        <p:spPr>
          <a:xfrm flipV="1">
            <a:off x="4679899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687140-42E1-4CBB-AF05-976CE6532662}"/>
              </a:ext>
            </a:extLst>
          </p:cNvPr>
          <p:cNvCxnSpPr>
            <a:cxnSpLocks/>
            <a:stCxn id="20" idx="6"/>
            <a:endCxn id="16" idx="2"/>
          </p:cNvCxnSpPr>
          <p:nvPr/>
        </p:nvCxnSpPr>
        <p:spPr>
          <a:xfrm>
            <a:off x="2299462" y="3751314"/>
            <a:ext cx="2380437" cy="0"/>
          </a:xfrm>
          <a:prstGeom prst="line">
            <a:avLst/>
          </a:prstGeom>
          <a:ln w="76200">
            <a:solidFill>
              <a:srgbClr val="235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ircle: Hollow 21">
            <a:extLst>
              <a:ext uri="{FF2B5EF4-FFF2-40B4-BE49-F238E27FC236}">
                <a16:creationId xmlns:a16="http://schemas.microsoft.com/office/drawing/2014/main" id="{16DBD3DC-A250-4751-8630-BA79C24F9338}"/>
              </a:ext>
            </a:extLst>
          </p:cNvPr>
          <p:cNvSpPr/>
          <p:nvPr/>
        </p:nvSpPr>
        <p:spPr>
          <a:xfrm flipV="1">
            <a:off x="4676168" y="3582534"/>
            <a:ext cx="337560" cy="337560"/>
          </a:xfrm>
          <a:prstGeom prst="donu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E2CED9F-08FD-464D-A691-9C39BE5B40F6}"/>
              </a:ext>
            </a:extLst>
          </p:cNvPr>
          <p:cNvSpPr txBox="1"/>
          <p:nvPr/>
        </p:nvSpPr>
        <p:spPr>
          <a:xfrm>
            <a:off x="1078676" y="4067475"/>
            <a:ext cx="211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PENDAHULUAN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AC9DA7-BD6A-40C3-A42E-0B7572D475C8}"/>
              </a:ext>
            </a:extLst>
          </p:cNvPr>
          <p:cNvSpPr txBox="1"/>
          <p:nvPr/>
        </p:nvSpPr>
        <p:spPr>
          <a:xfrm>
            <a:off x="3952703" y="4067475"/>
            <a:ext cx="187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METODOLOGI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DA9DFA2-82E5-4BD7-9AE8-6E85EB9C66FB}"/>
              </a:ext>
            </a:extLst>
          </p:cNvPr>
          <p:cNvSpPr txBox="1"/>
          <p:nvPr/>
        </p:nvSpPr>
        <p:spPr>
          <a:xfrm>
            <a:off x="6589486" y="4067475"/>
            <a:ext cx="19543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UJI COBA 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DAN 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PEMBAHASAN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049EFCA-F908-45C7-B9A1-99D124014952}"/>
              </a:ext>
            </a:extLst>
          </p:cNvPr>
          <p:cNvSpPr txBox="1"/>
          <p:nvPr/>
        </p:nvSpPr>
        <p:spPr>
          <a:xfrm>
            <a:off x="9306419" y="4067475"/>
            <a:ext cx="18069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KESIMPULAN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DAN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SARAN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1" name="Circle: Hollow 20">
            <a:extLst>
              <a:ext uri="{FF2B5EF4-FFF2-40B4-BE49-F238E27FC236}">
                <a16:creationId xmlns:a16="http://schemas.microsoft.com/office/drawing/2014/main" id="{A3EFB5A7-75FD-47A7-8C69-E67764DF5B3F}"/>
              </a:ext>
            </a:extLst>
          </p:cNvPr>
          <p:cNvSpPr/>
          <p:nvPr/>
        </p:nvSpPr>
        <p:spPr>
          <a:xfrm flipV="1">
            <a:off x="7397896" y="3597539"/>
            <a:ext cx="337560" cy="337560"/>
          </a:xfrm>
          <a:prstGeom prst="donu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E2E19F3-E8D0-4104-B663-1847760F4792}"/>
              </a:ext>
            </a:extLst>
          </p:cNvPr>
          <p:cNvCxnSpPr>
            <a:cxnSpLocks/>
            <a:stCxn id="16" idx="6"/>
            <a:endCxn id="21" idx="2"/>
          </p:cNvCxnSpPr>
          <p:nvPr/>
        </p:nvCxnSpPr>
        <p:spPr>
          <a:xfrm>
            <a:off x="5017459" y="3751314"/>
            <a:ext cx="2380437" cy="15005"/>
          </a:xfrm>
          <a:prstGeom prst="line">
            <a:avLst/>
          </a:prstGeom>
          <a:ln w="76200">
            <a:solidFill>
              <a:srgbClr val="235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36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4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4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5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700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0" grpId="0" animBg="1"/>
      <p:bldP spid="43" grpId="0" animBg="1"/>
      <p:bldP spid="52" grpId="0" animBg="1"/>
      <p:bldP spid="16" grpId="0" animBg="1"/>
      <p:bldP spid="22" grpId="0" animBg="1"/>
      <p:bldP spid="32" grpId="0"/>
      <p:bldP spid="33" grpId="0"/>
      <p:bldP spid="35" grpId="0"/>
      <p:bldP spid="36" grpId="0"/>
      <p:bldP spid="21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1819729"/>
          </a:xfrm>
        </p:spPr>
        <p:txBody>
          <a:bodyPr>
            <a:no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Pembagian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data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dilakukan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dengan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10-fold cross validation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Terdiri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atas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810 data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dipilih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secara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acak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dataset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Masing-masing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kelas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terdiri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atas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270 data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DATA TRAINING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220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1819729"/>
          </a:xfrm>
        </p:spPr>
        <p:txBody>
          <a:bodyPr>
            <a:no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Terdiri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atas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90 data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dipilih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secara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acak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dataset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Masing-masing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kelas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terdiri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atas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30 data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Data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menjadi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data testing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tidak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sama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dengan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data training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DATA TESTING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4539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1819729"/>
          </a:xfrm>
        </p:spPr>
        <p:txBody>
          <a:bodyPr>
            <a:noAutofit/>
          </a:bodyPr>
          <a:lstStyle/>
          <a:p>
            <a:pPr marL="342900" indent="-3429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Skenario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uji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coba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ekstraksi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bentuk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342900" indent="-3429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Skenario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uji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coba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ekstraksi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SURF</a:t>
            </a:r>
          </a:p>
          <a:p>
            <a:pPr marL="342900" indent="-3429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Skenario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uji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coba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kombinasi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ekstraksi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bentuk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dan SURF</a:t>
            </a:r>
          </a:p>
          <a:p>
            <a:pPr marL="342900" indent="-3429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Skenario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uji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coba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metode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pembanding</a:t>
            </a:r>
            <a:endParaRPr lang="en-US" sz="18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SKENARIO UJI COBA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2180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5"/>
            <a:ext cx="10515600" cy="1325564"/>
          </a:xfrm>
        </p:spPr>
        <p:txBody>
          <a:bodyPr>
            <a:no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: MI, FD, EFD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Parameter uji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coba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: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Jumlah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koefisien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FD pada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FD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Parameter default : Nilai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harmonik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pada EFD (10)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1. SKENARIO UJI COBA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Ekstraksi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fitur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BENTUK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1001487" y="15385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43988D4-F2FF-47A0-8FA5-BDE5A4D6B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0532526"/>
              </p:ext>
            </p:extLst>
          </p:nvPr>
        </p:nvGraphicFramePr>
        <p:xfrm>
          <a:off x="1217990" y="3600906"/>
          <a:ext cx="5401735" cy="2530754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95669">
                  <a:extLst>
                    <a:ext uri="{9D8B030D-6E8A-4147-A177-3AD203B41FA5}">
                      <a16:colId xmlns:a16="http://schemas.microsoft.com/office/drawing/2014/main" val="13628189"/>
                    </a:ext>
                  </a:extLst>
                </a:gridCol>
                <a:gridCol w="1604870">
                  <a:extLst>
                    <a:ext uri="{9D8B030D-6E8A-4147-A177-3AD203B41FA5}">
                      <a16:colId xmlns:a16="http://schemas.microsoft.com/office/drawing/2014/main" val="4178723716"/>
                    </a:ext>
                  </a:extLst>
                </a:gridCol>
                <a:gridCol w="1801196">
                  <a:extLst>
                    <a:ext uri="{9D8B030D-6E8A-4147-A177-3AD203B41FA5}">
                      <a16:colId xmlns:a16="http://schemas.microsoft.com/office/drawing/2014/main" val="2829461054"/>
                    </a:ext>
                  </a:extLst>
                </a:gridCol>
              </a:tblGrid>
              <a:tr h="69433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Jumlah Koefisien FD</a:t>
                      </a:r>
                      <a:endParaRPr lang="en-ID" sz="1200" b="1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Jumlah Fitur</a:t>
                      </a:r>
                      <a:endParaRPr lang="en-ID" sz="1200" b="1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Akurasi</a:t>
                      </a:r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 (%)</a:t>
                      </a:r>
                      <a:endParaRPr lang="en-ID" sz="1200" b="1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047389"/>
                  </a:ext>
                </a:extLst>
              </a:tr>
              <a:tr h="39950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Montserrat" panose="00000500000000000000" pitchFamily="2" charset="0"/>
                        </a:rPr>
                        <a:t>10</a:t>
                      </a:r>
                      <a:endParaRPr lang="en-ID" sz="12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Montserrat" panose="00000500000000000000" pitchFamily="2" charset="0"/>
                        </a:rPr>
                        <a:t>57</a:t>
                      </a:r>
                      <a:endParaRPr lang="en-ID" sz="12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Montserrat" panose="00000500000000000000" pitchFamily="2" charset="0"/>
                        </a:rPr>
                        <a:t>84.22</a:t>
                      </a:r>
                      <a:endParaRPr lang="en-ID" sz="12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880554"/>
                  </a:ext>
                </a:extLst>
              </a:tr>
              <a:tr h="391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Montserrat" panose="00000500000000000000" pitchFamily="2" charset="0"/>
                        </a:rPr>
                        <a:t>20</a:t>
                      </a:r>
                      <a:endParaRPr lang="en-ID" sz="12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Montserrat" panose="00000500000000000000" pitchFamily="2" charset="0"/>
                        </a:rPr>
                        <a:t>67</a:t>
                      </a:r>
                      <a:endParaRPr lang="en-ID" sz="12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Montserrat" panose="00000500000000000000" pitchFamily="2" charset="0"/>
                        </a:rPr>
                        <a:t>84.67</a:t>
                      </a:r>
                      <a:endParaRPr lang="en-ID" sz="12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922881"/>
                  </a:ext>
                </a:extLst>
              </a:tr>
              <a:tr h="3773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Montserrat" panose="00000500000000000000" pitchFamily="2" charset="0"/>
                        </a:rPr>
                        <a:t>30</a:t>
                      </a:r>
                      <a:endParaRPr lang="en-ID" sz="1200" b="1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effectLst/>
                          <a:latin typeface="Montserrat" panose="00000500000000000000" pitchFamily="2" charset="0"/>
                        </a:rPr>
                        <a:t>77</a:t>
                      </a:r>
                      <a:endParaRPr lang="en-ID" sz="1200" b="1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effectLst/>
                          <a:latin typeface="Montserrat" panose="00000500000000000000" pitchFamily="2" charset="0"/>
                        </a:rPr>
                        <a:t>85.56</a:t>
                      </a:r>
                      <a:endParaRPr lang="en-ID" sz="1200" b="1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326776"/>
                  </a:ext>
                </a:extLst>
              </a:tr>
              <a:tr h="3628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Montserrat" panose="00000500000000000000" pitchFamily="2" charset="0"/>
                        </a:rPr>
                        <a:t>40</a:t>
                      </a:r>
                      <a:endParaRPr lang="en-ID" sz="12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Montserrat" panose="00000500000000000000" pitchFamily="2" charset="0"/>
                        </a:rPr>
                        <a:t>87</a:t>
                      </a:r>
                      <a:endParaRPr lang="en-ID" sz="12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Montserrat" panose="00000500000000000000" pitchFamily="2" charset="0"/>
                        </a:rPr>
                        <a:t>84.56</a:t>
                      </a:r>
                      <a:endParaRPr lang="en-ID" sz="12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08973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Montserrat" panose="00000500000000000000" pitchFamily="2" charset="0"/>
                        </a:rPr>
                        <a:t>50</a:t>
                      </a:r>
                      <a:endParaRPr lang="en-ID" sz="12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Montserrat" panose="00000500000000000000" pitchFamily="2" charset="0"/>
                        </a:rPr>
                        <a:t>97</a:t>
                      </a:r>
                      <a:endParaRPr lang="en-ID" sz="12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Montserrat" panose="00000500000000000000" pitchFamily="2" charset="0"/>
                        </a:rPr>
                        <a:t>83.44</a:t>
                      </a:r>
                      <a:endParaRPr lang="en-ID" sz="12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8055920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FAADD1C-57A3-4B1A-BCE1-CAD7D801E1B0}"/>
              </a:ext>
            </a:extLst>
          </p:cNvPr>
          <p:cNvSpPr txBox="1">
            <a:spLocks/>
          </p:cNvSpPr>
          <p:nvPr/>
        </p:nvSpPr>
        <p:spPr>
          <a:xfrm>
            <a:off x="7143750" y="3600906"/>
            <a:ext cx="4210050" cy="18473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Clr>
                <a:srgbClr val="2A687E"/>
              </a:buClr>
              <a:buNone/>
            </a:pP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ANALISIS</a:t>
            </a:r>
          </a:p>
          <a:p>
            <a:pPr marL="0" indent="0">
              <a:lnSpc>
                <a:spcPct val="114000"/>
              </a:lnSpc>
              <a:buClr>
                <a:srgbClr val="2A687E"/>
              </a:buClr>
              <a:buNone/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Jumlah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koefisien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FD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menghasilkan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akurasi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terbaik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adalah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30</a:t>
            </a:r>
          </a:p>
        </p:txBody>
      </p:sp>
    </p:spTree>
    <p:extLst>
      <p:ext uri="{BB962C8B-B14F-4D97-AF65-F5344CB8AC3E}">
        <p14:creationId xmlns:p14="http://schemas.microsoft.com/office/powerpoint/2010/main" val="3684610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5"/>
            <a:ext cx="10515600" cy="1325564"/>
          </a:xfrm>
        </p:spPr>
        <p:txBody>
          <a:bodyPr>
            <a:no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: SURF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Parameter uji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coba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: Nilai Hessian threshold pada SURF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Parameter default :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Jumlah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klaster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pada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BoVW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(100)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2. SKENARIO UJI COBA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Ekstraksi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fitur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SURF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1001487" y="15385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43988D4-F2FF-47A0-8FA5-BDE5A4D6B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2985844"/>
              </p:ext>
            </p:extLst>
          </p:nvPr>
        </p:nvGraphicFramePr>
        <p:xfrm>
          <a:off x="1001487" y="3600906"/>
          <a:ext cx="5618238" cy="2530754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556608">
                  <a:extLst>
                    <a:ext uri="{9D8B030D-6E8A-4147-A177-3AD203B41FA5}">
                      <a16:colId xmlns:a16="http://schemas.microsoft.com/office/drawing/2014/main" val="13628189"/>
                    </a:ext>
                  </a:extLst>
                </a:gridCol>
                <a:gridCol w="1251788">
                  <a:extLst>
                    <a:ext uri="{9D8B030D-6E8A-4147-A177-3AD203B41FA5}">
                      <a16:colId xmlns:a16="http://schemas.microsoft.com/office/drawing/2014/main" val="4178723716"/>
                    </a:ext>
                  </a:extLst>
                </a:gridCol>
                <a:gridCol w="1404921">
                  <a:extLst>
                    <a:ext uri="{9D8B030D-6E8A-4147-A177-3AD203B41FA5}">
                      <a16:colId xmlns:a16="http://schemas.microsoft.com/office/drawing/2014/main" val="2829461054"/>
                    </a:ext>
                  </a:extLst>
                </a:gridCol>
                <a:gridCol w="1404921">
                  <a:extLst>
                    <a:ext uri="{9D8B030D-6E8A-4147-A177-3AD203B41FA5}">
                      <a16:colId xmlns:a16="http://schemas.microsoft.com/office/drawing/2014/main" val="3123869053"/>
                    </a:ext>
                  </a:extLst>
                </a:gridCol>
              </a:tblGrid>
              <a:tr h="69433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Hessian Threshold</a:t>
                      </a:r>
                      <a:endParaRPr lang="en-ID" sz="1400" b="1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Jumlah</a:t>
                      </a:r>
                      <a:r>
                        <a:rPr lang="en-US" sz="14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 </a:t>
                      </a:r>
                      <a:r>
                        <a:rPr lang="en-US" sz="14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Keypoint</a:t>
                      </a:r>
                      <a:endParaRPr lang="en-ID" sz="1400" b="1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Akurasi</a:t>
                      </a:r>
                      <a:r>
                        <a:rPr lang="en-US" sz="14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 (%)</a:t>
                      </a:r>
                      <a:endParaRPr lang="en-ID" sz="1400" b="1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Running 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time (s)</a:t>
                      </a:r>
                      <a:endParaRPr lang="en-ID" sz="1400" b="1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047389"/>
                  </a:ext>
                </a:extLst>
              </a:tr>
              <a:tr h="399501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Montserrat" panose="00000500000000000000" pitchFamily="2" charset="0"/>
                        </a:rPr>
                        <a:t>100</a:t>
                      </a:r>
                      <a:endParaRPr lang="en-ID" sz="1400" b="1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Montserrat" panose="00000500000000000000" pitchFamily="2" charset="0"/>
                        </a:rPr>
                        <a:t>723006</a:t>
                      </a:r>
                      <a:endParaRPr lang="en-ID" sz="1400" b="1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Montserrat" panose="00000500000000000000" pitchFamily="2" charset="0"/>
                        </a:rPr>
                        <a:t>88.56</a:t>
                      </a:r>
                      <a:endParaRPr lang="en-ID" sz="1400" b="1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Montserrat" panose="00000500000000000000" pitchFamily="2" charset="0"/>
                        </a:rPr>
                        <a:t>198.70</a:t>
                      </a:r>
                      <a:endParaRPr lang="en-ID" sz="1400" b="1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880554"/>
                  </a:ext>
                </a:extLst>
              </a:tr>
              <a:tr h="391885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200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604487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86.44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196.88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922881"/>
                  </a:ext>
                </a:extLst>
              </a:tr>
              <a:tr h="377372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300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527144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86.22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177.14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326776"/>
                  </a:ext>
                </a:extLst>
              </a:tr>
              <a:tr h="36285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400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469712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86.00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163.04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3908973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500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424774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85.00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133.02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8055920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FAADD1C-57A3-4B1A-BCE1-CAD7D801E1B0}"/>
              </a:ext>
            </a:extLst>
          </p:cNvPr>
          <p:cNvSpPr txBox="1">
            <a:spLocks/>
          </p:cNvSpPr>
          <p:nvPr/>
        </p:nvSpPr>
        <p:spPr>
          <a:xfrm>
            <a:off x="7143750" y="3600906"/>
            <a:ext cx="4210050" cy="27853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Clr>
                <a:srgbClr val="2A687E"/>
              </a:buClr>
              <a:buNone/>
            </a:pP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ANALISIS</a:t>
            </a:r>
          </a:p>
          <a:p>
            <a:pPr marL="0" indent="0">
              <a:lnSpc>
                <a:spcPct val="114000"/>
              </a:lnSpc>
              <a:buClr>
                <a:srgbClr val="2A687E"/>
              </a:buClr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Semakin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kecil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nilai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threshold,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semakin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banyak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keypoint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terdeteksi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  <a:p>
            <a:pPr marL="0" indent="0">
              <a:lnSpc>
                <a:spcPct val="114000"/>
              </a:lnSpc>
              <a:buClr>
                <a:srgbClr val="2A687E"/>
              </a:buClr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Semakin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banyak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keypoint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waktu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deteksi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semakin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lama</a:t>
            </a:r>
          </a:p>
          <a:p>
            <a:pPr marL="0" indent="0">
              <a:lnSpc>
                <a:spcPct val="114000"/>
              </a:lnSpc>
              <a:buClr>
                <a:srgbClr val="2A687E"/>
              </a:buClr>
              <a:buNone/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Nilai Hessian threshold yang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menghasilkan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akurasi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terbaik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adalah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100</a:t>
            </a:r>
          </a:p>
        </p:txBody>
      </p:sp>
    </p:spTree>
    <p:extLst>
      <p:ext uri="{BB962C8B-B14F-4D97-AF65-F5344CB8AC3E}">
        <p14:creationId xmlns:p14="http://schemas.microsoft.com/office/powerpoint/2010/main" val="3587556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4096657" cy="2269663"/>
          </a:xfrm>
        </p:spPr>
        <p:txBody>
          <a:bodyPr>
            <a:no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: MI, FD, EFD, dan SURF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Parameter:</a:t>
            </a: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Jumlah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koefisien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FD: 30</a:t>
            </a: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Hessian threshold: 100</a:t>
            </a: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ID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Jumlah</a:t>
            </a:r>
            <a:r>
              <a:rPr lang="en-ID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cluster: 100</a:t>
            </a: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Nilai </a:t>
            </a:r>
            <a:r>
              <a:rPr lang="en-US" sz="1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harmonik</a:t>
            </a:r>
            <a:r>
              <a: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EFD: 10</a:t>
            </a:r>
            <a:endParaRPr lang="en-ID" sz="14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3. SKENARIO UJI COBA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kombinasi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Ekstraksi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fitur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BENTUK dan SURF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1001487" y="1828798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43988D4-F2FF-47A0-8FA5-BDE5A4D6B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3905133"/>
              </p:ext>
            </p:extLst>
          </p:nvPr>
        </p:nvGraphicFramePr>
        <p:xfrm>
          <a:off x="5644847" y="2117241"/>
          <a:ext cx="5401735" cy="1863097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1995669">
                  <a:extLst>
                    <a:ext uri="{9D8B030D-6E8A-4147-A177-3AD203B41FA5}">
                      <a16:colId xmlns:a16="http://schemas.microsoft.com/office/drawing/2014/main" val="13628189"/>
                    </a:ext>
                  </a:extLst>
                </a:gridCol>
                <a:gridCol w="1604870">
                  <a:extLst>
                    <a:ext uri="{9D8B030D-6E8A-4147-A177-3AD203B41FA5}">
                      <a16:colId xmlns:a16="http://schemas.microsoft.com/office/drawing/2014/main" val="4178723716"/>
                    </a:ext>
                  </a:extLst>
                </a:gridCol>
                <a:gridCol w="1801196">
                  <a:extLst>
                    <a:ext uri="{9D8B030D-6E8A-4147-A177-3AD203B41FA5}">
                      <a16:colId xmlns:a16="http://schemas.microsoft.com/office/drawing/2014/main" val="2829461054"/>
                    </a:ext>
                  </a:extLst>
                </a:gridCol>
              </a:tblGrid>
              <a:tr h="69433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Ekstraksi</a:t>
                      </a:r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 </a:t>
                      </a:r>
                      <a:r>
                        <a:rPr lang="en-US" sz="12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Fitur</a:t>
                      </a:r>
                      <a:endParaRPr lang="en-ID" sz="1200" b="1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Jumlah Fitur</a:t>
                      </a:r>
                      <a:endParaRPr lang="en-ID" sz="1200" b="1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Akurasi</a:t>
                      </a:r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 (%)</a:t>
                      </a:r>
                      <a:endParaRPr lang="en-ID" sz="1200" b="1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047389"/>
                  </a:ext>
                </a:extLst>
              </a:tr>
              <a:tr h="39950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MI+FD+EFD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77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85.56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880554"/>
                  </a:ext>
                </a:extLst>
              </a:tr>
              <a:tr h="39188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SURF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100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88.56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922881"/>
                  </a:ext>
                </a:extLst>
              </a:tr>
              <a:tr h="377372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Montserrat" panose="00000500000000000000" pitchFamily="2" charset="0"/>
                        </a:rPr>
                        <a:t>MI+FD+EFD+SURF</a:t>
                      </a:r>
                      <a:endParaRPr lang="en-ID" sz="1400" b="1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Montserrat" panose="00000500000000000000" pitchFamily="2" charset="0"/>
                        </a:rPr>
                        <a:t>177</a:t>
                      </a:r>
                      <a:endParaRPr lang="en-ID" sz="1400" b="1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Montserrat" panose="00000500000000000000" pitchFamily="2" charset="0"/>
                        </a:rPr>
                        <a:t>92.67</a:t>
                      </a:r>
                      <a:endParaRPr lang="en-ID" sz="1400" b="1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67326776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FAADD1C-57A3-4B1A-BCE1-CAD7D801E1B0}"/>
              </a:ext>
            </a:extLst>
          </p:cNvPr>
          <p:cNvSpPr txBox="1">
            <a:spLocks/>
          </p:cNvSpPr>
          <p:nvPr/>
        </p:nvSpPr>
        <p:spPr>
          <a:xfrm>
            <a:off x="838200" y="4406892"/>
            <a:ext cx="4210050" cy="18473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Clr>
                <a:srgbClr val="2A687E"/>
              </a:buClr>
              <a:buNone/>
            </a:pP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ANALISIS</a:t>
            </a:r>
          </a:p>
          <a:p>
            <a:pPr marL="0" indent="0">
              <a:lnSpc>
                <a:spcPct val="114000"/>
              </a:lnSpc>
              <a:buClr>
                <a:srgbClr val="2A687E"/>
              </a:buClr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Gabungan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ekstraksi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bentuk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dan SURF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lebih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baik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daripada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bentuk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atau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SURF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saja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09039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8139"/>
            <a:ext cx="10515600" cy="257220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Bagaimana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cara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melakukan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ekstraksi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bentuk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pada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citra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?</a:t>
            </a:r>
          </a:p>
          <a:p>
            <a:pPr marL="457200" indent="-4572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Bagaimana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cara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melakukan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ekstraksi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SURF pada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citra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?</a:t>
            </a:r>
          </a:p>
          <a:p>
            <a:pPr marL="457200" indent="-4572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Bagaimana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cara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melakukan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klasifikasi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objek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pada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citra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?</a:t>
            </a:r>
            <a:endParaRPr lang="en-ID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RUMUSAN MASALAH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696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2043"/>
            <a:ext cx="4096657" cy="2269663"/>
          </a:xfrm>
        </p:spPr>
        <p:txBody>
          <a:bodyPr>
            <a:no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: MI, FD, EFD, SIFT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Parameter :</a:t>
            </a: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Jumlah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koefisien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FD: 30</a:t>
            </a: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Jumlah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cluster: 100</a:t>
            </a:r>
          </a:p>
          <a:p>
            <a:pPr lvl="1">
              <a:lnSpc>
                <a:spcPct val="114000"/>
              </a:lnSpc>
              <a:buClr>
                <a:srgbClr val="2A687E"/>
              </a:buClr>
            </a:pP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Nilai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harmonik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EFD: 10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4. SKENARIO UJI COBA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Metode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Pembanding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1001487" y="1698171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E43988D4-F2FF-47A0-8FA5-BDE5A4D6BC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9025242"/>
              </p:ext>
            </p:extLst>
          </p:nvPr>
        </p:nvGraphicFramePr>
        <p:xfrm>
          <a:off x="5048250" y="2293307"/>
          <a:ext cx="5998332" cy="1485725"/>
        </p:xfrm>
        <a:graphic>
          <a:graphicData uri="http://schemas.openxmlformats.org/drawingml/2006/table">
            <a:tbl>
              <a:tblPr firstRow="1" firstCol="1" bandRow="1">
                <a:tableStyleId>{2D5ABB26-0587-4C30-8999-92F81FD0307C}</a:tableStyleId>
              </a:tblPr>
              <a:tblGrid>
                <a:gridCol w="2252436">
                  <a:extLst>
                    <a:ext uri="{9D8B030D-6E8A-4147-A177-3AD203B41FA5}">
                      <a16:colId xmlns:a16="http://schemas.microsoft.com/office/drawing/2014/main" val="13628189"/>
                    </a:ext>
                  </a:extLst>
                </a:gridCol>
                <a:gridCol w="1306285">
                  <a:extLst>
                    <a:ext uri="{9D8B030D-6E8A-4147-A177-3AD203B41FA5}">
                      <a16:colId xmlns:a16="http://schemas.microsoft.com/office/drawing/2014/main" val="4178723716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829461054"/>
                    </a:ext>
                  </a:extLst>
                </a:gridCol>
                <a:gridCol w="1220411">
                  <a:extLst>
                    <a:ext uri="{9D8B030D-6E8A-4147-A177-3AD203B41FA5}">
                      <a16:colId xmlns:a16="http://schemas.microsoft.com/office/drawing/2014/main" val="2122813357"/>
                    </a:ext>
                  </a:extLst>
                </a:gridCol>
              </a:tblGrid>
              <a:tr h="694339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Ekstraksi</a:t>
                      </a:r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 </a:t>
                      </a:r>
                      <a:r>
                        <a:rPr lang="en-US" sz="12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Fitur</a:t>
                      </a:r>
                      <a:endParaRPr lang="en-ID" sz="1200" b="1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Keypoint</a:t>
                      </a:r>
                      <a:endParaRPr lang="en-ID" sz="1200" b="1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 err="1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Akurasi</a:t>
                      </a:r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</a:rPr>
                        <a:t> (%)</a:t>
                      </a:r>
                      <a:endParaRPr lang="en-ID" sz="1200" b="1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Running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200" b="1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Montserrat" panose="00000500000000000000" pitchFamily="2" charset="0"/>
                          <a:ea typeface="Times New Roman" panose="02020603050405020304" pitchFamily="18" charset="0"/>
                        </a:rPr>
                        <a:t>Time (s)</a:t>
                      </a:r>
                      <a:endParaRPr lang="en-ID" sz="1200" b="1" dirty="0">
                        <a:solidFill>
                          <a:schemeClr val="bg1">
                            <a:lumMod val="95000"/>
                          </a:schemeClr>
                        </a:solidFill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27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047389"/>
                  </a:ext>
                </a:extLst>
              </a:tr>
              <a:tr h="399501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Montserrat" panose="00000500000000000000" pitchFamily="2" charset="0"/>
                        </a:rPr>
                        <a:t>MI+FD+EFD+SURF</a:t>
                      </a:r>
                      <a:endParaRPr lang="en-ID" sz="1400" b="1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  <a:latin typeface="Montserrat" panose="00000500000000000000" pitchFamily="2" charset="0"/>
                        </a:rPr>
                        <a:t>723006</a:t>
                      </a:r>
                      <a:endParaRPr lang="en-ID" sz="1400" b="1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Montserrat" panose="00000500000000000000" pitchFamily="2" charset="0"/>
                        </a:rPr>
                        <a:t>92.67</a:t>
                      </a:r>
                      <a:endParaRPr lang="en-ID" sz="1400" b="1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  <a:latin typeface="Montserrat" panose="00000500000000000000" pitchFamily="2" charset="0"/>
                        </a:rPr>
                        <a:t>893.16</a:t>
                      </a:r>
                      <a:endParaRPr lang="en-ID" sz="1400" b="1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880554"/>
                  </a:ext>
                </a:extLst>
              </a:tr>
              <a:tr h="391885">
                <a:tc>
                  <a:txBody>
                    <a:bodyPr/>
                    <a:lstStyle/>
                    <a:p>
                      <a:pPr algn="l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MI+FD+EFD+SIFT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  <a:latin typeface="Montserrat" panose="00000500000000000000" pitchFamily="2" charset="0"/>
                        </a:rPr>
                        <a:t>403826</a:t>
                      </a:r>
                      <a:endParaRPr lang="en-ID" sz="140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92.56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  <a:latin typeface="Montserrat" panose="00000500000000000000" pitchFamily="2" charset="0"/>
                        </a:rPr>
                        <a:t>1373.23</a:t>
                      </a:r>
                      <a:endParaRPr lang="en-ID" sz="1400" dirty="0">
                        <a:effectLst/>
                        <a:latin typeface="Montserrat" panose="00000500000000000000" pitchFamily="2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9922881"/>
                  </a:ext>
                </a:extLst>
              </a:tr>
            </a:tbl>
          </a:graphicData>
        </a:graphic>
      </p:graphicFrame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FAADD1C-57A3-4B1A-BCE1-CAD7D801E1B0}"/>
              </a:ext>
            </a:extLst>
          </p:cNvPr>
          <p:cNvSpPr txBox="1">
            <a:spLocks/>
          </p:cNvSpPr>
          <p:nvPr/>
        </p:nvSpPr>
        <p:spPr>
          <a:xfrm>
            <a:off x="838199" y="4406892"/>
            <a:ext cx="4923971" cy="184739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4000"/>
              </a:lnSpc>
              <a:buClr>
                <a:srgbClr val="2A687E"/>
              </a:buClr>
              <a:buNone/>
            </a:pPr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ANALISIS</a:t>
            </a:r>
          </a:p>
          <a:p>
            <a:pPr marL="0" indent="0">
              <a:lnSpc>
                <a:spcPct val="114000"/>
              </a:lnSpc>
              <a:buClr>
                <a:srgbClr val="2A687E"/>
              </a:buClr>
              <a:buNone/>
            </a:pP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Ekstraksi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bentuk+SURF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menghasilkan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keypoint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lebih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banyak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dan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waktu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yang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lebih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cepat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dibanding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ekstraksi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bentuk+SIFT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meskipun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akurasi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tidak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berbeda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jauh</a:t>
            </a:r>
            <a:endParaRPr 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  <a:sym typeface="Wingdings" panose="05000000000000000000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74082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ircle: Hollow 28">
            <a:extLst>
              <a:ext uri="{FF2B5EF4-FFF2-40B4-BE49-F238E27FC236}">
                <a16:creationId xmlns:a16="http://schemas.microsoft.com/office/drawing/2014/main" id="{1068AD53-C706-453A-9724-FD005748C9D7}"/>
              </a:ext>
            </a:extLst>
          </p:cNvPr>
          <p:cNvSpPr/>
          <p:nvPr/>
        </p:nvSpPr>
        <p:spPr>
          <a:xfrm flipV="1">
            <a:off x="1965633" y="3597539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OUTLINE</a:t>
            </a:r>
          </a:p>
        </p:txBody>
      </p:sp>
      <p:sp>
        <p:nvSpPr>
          <p:cNvPr id="20" name="Circle: Hollow 19">
            <a:extLst>
              <a:ext uri="{FF2B5EF4-FFF2-40B4-BE49-F238E27FC236}">
                <a16:creationId xmlns:a16="http://schemas.microsoft.com/office/drawing/2014/main" id="{88EF72CE-2780-4BEB-A7F8-F675CF0E52EF}"/>
              </a:ext>
            </a:extLst>
          </p:cNvPr>
          <p:cNvSpPr/>
          <p:nvPr/>
        </p:nvSpPr>
        <p:spPr>
          <a:xfrm flipV="1">
            <a:off x="1961902" y="3582534"/>
            <a:ext cx="337560" cy="337560"/>
          </a:xfrm>
          <a:prstGeom prst="donu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FA3C7EC-C6BE-4E4C-8426-7B1666468673}"/>
              </a:ext>
            </a:extLst>
          </p:cNvPr>
          <p:cNvCxnSpPr>
            <a:cxnSpLocks/>
            <a:stCxn id="20" idx="6"/>
            <a:endCxn id="16" idx="2"/>
          </p:cNvCxnSpPr>
          <p:nvPr/>
        </p:nvCxnSpPr>
        <p:spPr>
          <a:xfrm>
            <a:off x="2299462" y="3751314"/>
            <a:ext cx="2380437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BD1394F-6AD9-4A0B-8CDF-A385A9893C5F}"/>
              </a:ext>
            </a:extLst>
          </p:cNvPr>
          <p:cNvCxnSpPr>
            <a:cxnSpLocks/>
            <a:stCxn id="16" idx="6"/>
            <a:endCxn id="43" idx="2"/>
          </p:cNvCxnSpPr>
          <p:nvPr/>
        </p:nvCxnSpPr>
        <p:spPr>
          <a:xfrm>
            <a:off x="5017459" y="3751314"/>
            <a:ext cx="2380437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ircle: Hollow 42">
            <a:extLst>
              <a:ext uri="{FF2B5EF4-FFF2-40B4-BE49-F238E27FC236}">
                <a16:creationId xmlns:a16="http://schemas.microsoft.com/office/drawing/2014/main" id="{5CB63097-A3B6-48A1-88CF-7ACD352BD7F5}"/>
              </a:ext>
            </a:extLst>
          </p:cNvPr>
          <p:cNvSpPr/>
          <p:nvPr/>
        </p:nvSpPr>
        <p:spPr>
          <a:xfrm flipV="1">
            <a:off x="7397896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C1A1CF26-BCAF-494D-A234-02F870A18604}"/>
              </a:ext>
            </a:extLst>
          </p:cNvPr>
          <p:cNvSpPr/>
          <p:nvPr/>
        </p:nvSpPr>
        <p:spPr>
          <a:xfrm rot="8100000">
            <a:off x="9729454" y="2226258"/>
            <a:ext cx="960834" cy="960834"/>
          </a:xfrm>
          <a:custGeom>
            <a:avLst/>
            <a:gdLst>
              <a:gd name="connsiteX0" fmla="*/ 289498 w 960834"/>
              <a:gd name="connsiteY0" fmla="*/ 671336 h 960834"/>
              <a:gd name="connsiteX1" fmla="*/ 671336 w 960834"/>
              <a:gd name="connsiteY1" fmla="*/ 671336 h 960834"/>
              <a:gd name="connsiteX2" fmla="*/ 671336 w 960834"/>
              <a:gd name="connsiteY2" fmla="*/ 289498 h 960834"/>
              <a:gd name="connsiteX3" fmla="*/ 289498 w 960834"/>
              <a:gd name="connsiteY3" fmla="*/ 289498 h 960834"/>
              <a:gd name="connsiteX4" fmla="*/ 289498 w 960834"/>
              <a:gd name="connsiteY4" fmla="*/ 671336 h 960834"/>
              <a:gd name="connsiteX5" fmla="*/ 140711 w 960834"/>
              <a:gd name="connsiteY5" fmla="*/ 820123 h 960834"/>
              <a:gd name="connsiteX6" fmla="*/ 0 w 960834"/>
              <a:gd name="connsiteY6" fmla="*/ 480417 h 960834"/>
              <a:gd name="connsiteX7" fmla="*/ 480417 w 960834"/>
              <a:gd name="connsiteY7" fmla="*/ 0 h 960834"/>
              <a:gd name="connsiteX8" fmla="*/ 960834 w 960834"/>
              <a:gd name="connsiteY8" fmla="*/ 0 h 960834"/>
              <a:gd name="connsiteX9" fmla="*/ 960834 w 960834"/>
              <a:gd name="connsiteY9" fmla="*/ 480417 h 960834"/>
              <a:gd name="connsiteX10" fmla="*/ 480417 w 960834"/>
              <a:gd name="connsiteY10" fmla="*/ 960834 h 960834"/>
              <a:gd name="connsiteX11" fmla="*/ 140711 w 960834"/>
              <a:gd name="connsiteY11" fmla="*/ 820123 h 96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60834" h="960834">
                <a:moveTo>
                  <a:pt x="289498" y="671336"/>
                </a:moveTo>
                <a:cubicBezTo>
                  <a:pt x="394940" y="776777"/>
                  <a:pt x="565894" y="776777"/>
                  <a:pt x="671336" y="671336"/>
                </a:cubicBezTo>
                <a:cubicBezTo>
                  <a:pt x="776777" y="565894"/>
                  <a:pt x="776777" y="394940"/>
                  <a:pt x="671336" y="289498"/>
                </a:cubicBezTo>
                <a:cubicBezTo>
                  <a:pt x="565894" y="184057"/>
                  <a:pt x="394940" y="184057"/>
                  <a:pt x="289498" y="289498"/>
                </a:cubicBezTo>
                <a:cubicBezTo>
                  <a:pt x="184057" y="394940"/>
                  <a:pt x="184057" y="565894"/>
                  <a:pt x="289498" y="671336"/>
                </a:cubicBezTo>
                <a:close/>
                <a:moveTo>
                  <a:pt x="140711" y="820123"/>
                </a:moveTo>
                <a:cubicBezTo>
                  <a:pt x="53773" y="733185"/>
                  <a:pt x="0" y="613080"/>
                  <a:pt x="0" y="480417"/>
                </a:cubicBezTo>
                <a:cubicBezTo>
                  <a:pt x="0" y="215090"/>
                  <a:pt x="215090" y="0"/>
                  <a:pt x="480417" y="0"/>
                </a:cubicBezTo>
                <a:lnTo>
                  <a:pt x="960834" y="0"/>
                </a:lnTo>
                <a:lnTo>
                  <a:pt x="960834" y="480417"/>
                </a:lnTo>
                <a:cubicBezTo>
                  <a:pt x="960834" y="745744"/>
                  <a:pt x="745744" y="960834"/>
                  <a:pt x="480417" y="960834"/>
                </a:cubicBezTo>
                <a:cubicBezTo>
                  <a:pt x="347754" y="960834"/>
                  <a:pt x="227649" y="907062"/>
                  <a:pt x="140711" y="820123"/>
                </a:cubicBezTo>
                <a:close/>
              </a:path>
            </a:pathLst>
          </a:cu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Circle: Hollow 55">
            <a:extLst>
              <a:ext uri="{FF2B5EF4-FFF2-40B4-BE49-F238E27FC236}">
                <a16:creationId xmlns:a16="http://schemas.microsoft.com/office/drawing/2014/main" id="{B2CA7BD2-55C7-4805-85D6-82FA2F79D43A}"/>
              </a:ext>
            </a:extLst>
          </p:cNvPr>
          <p:cNvSpPr/>
          <p:nvPr/>
        </p:nvSpPr>
        <p:spPr>
          <a:xfrm flipV="1">
            <a:off x="10041091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72FB303-9A43-4ECB-A82A-2069EE8AB322}"/>
              </a:ext>
            </a:extLst>
          </p:cNvPr>
          <p:cNvCxnSpPr>
            <a:cxnSpLocks/>
            <a:stCxn id="43" idx="6"/>
            <a:endCxn id="56" idx="2"/>
          </p:cNvCxnSpPr>
          <p:nvPr/>
        </p:nvCxnSpPr>
        <p:spPr>
          <a:xfrm>
            <a:off x="7735456" y="3751314"/>
            <a:ext cx="2305635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A7290DC-4CC9-4120-B1EB-FBA2832DCCAF}"/>
              </a:ext>
            </a:extLst>
          </p:cNvPr>
          <p:cNvCxnSpPr/>
          <p:nvPr/>
        </p:nvCxnSpPr>
        <p:spPr>
          <a:xfrm>
            <a:off x="5718629" y="1567541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ircle: Hollow 15">
            <a:extLst>
              <a:ext uri="{FF2B5EF4-FFF2-40B4-BE49-F238E27FC236}">
                <a16:creationId xmlns:a16="http://schemas.microsoft.com/office/drawing/2014/main" id="{2EBF031A-5514-49AB-9573-3E29C0F9FAAF}"/>
              </a:ext>
            </a:extLst>
          </p:cNvPr>
          <p:cNvSpPr/>
          <p:nvPr/>
        </p:nvSpPr>
        <p:spPr>
          <a:xfrm flipV="1">
            <a:off x="4679899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687140-42E1-4CBB-AF05-976CE6532662}"/>
              </a:ext>
            </a:extLst>
          </p:cNvPr>
          <p:cNvCxnSpPr>
            <a:cxnSpLocks/>
            <a:stCxn id="20" idx="6"/>
            <a:endCxn id="16" idx="2"/>
          </p:cNvCxnSpPr>
          <p:nvPr/>
        </p:nvCxnSpPr>
        <p:spPr>
          <a:xfrm>
            <a:off x="2299462" y="3751314"/>
            <a:ext cx="2380437" cy="0"/>
          </a:xfrm>
          <a:prstGeom prst="line">
            <a:avLst/>
          </a:prstGeom>
          <a:ln w="76200">
            <a:solidFill>
              <a:srgbClr val="235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ircle: Hollow 21">
            <a:extLst>
              <a:ext uri="{FF2B5EF4-FFF2-40B4-BE49-F238E27FC236}">
                <a16:creationId xmlns:a16="http://schemas.microsoft.com/office/drawing/2014/main" id="{16DBD3DC-A250-4751-8630-BA79C24F9338}"/>
              </a:ext>
            </a:extLst>
          </p:cNvPr>
          <p:cNvSpPr/>
          <p:nvPr/>
        </p:nvSpPr>
        <p:spPr>
          <a:xfrm flipV="1">
            <a:off x="4676168" y="3582534"/>
            <a:ext cx="337560" cy="337560"/>
          </a:xfrm>
          <a:prstGeom prst="donu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E2CED9F-08FD-464D-A691-9C39BE5B40F6}"/>
              </a:ext>
            </a:extLst>
          </p:cNvPr>
          <p:cNvSpPr txBox="1"/>
          <p:nvPr/>
        </p:nvSpPr>
        <p:spPr>
          <a:xfrm>
            <a:off x="1078676" y="4067475"/>
            <a:ext cx="211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PENDAHULUAN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AC9DA7-BD6A-40C3-A42E-0B7572D475C8}"/>
              </a:ext>
            </a:extLst>
          </p:cNvPr>
          <p:cNvSpPr txBox="1"/>
          <p:nvPr/>
        </p:nvSpPr>
        <p:spPr>
          <a:xfrm>
            <a:off x="3952703" y="4067475"/>
            <a:ext cx="187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METODOLOGI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DA9DFA2-82E5-4BD7-9AE8-6E85EB9C66FB}"/>
              </a:ext>
            </a:extLst>
          </p:cNvPr>
          <p:cNvSpPr txBox="1"/>
          <p:nvPr/>
        </p:nvSpPr>
        <p:spPr>
          <a:xfrm>
            <a:off x="6589486" y="4067475"/>
            <a:ext cx="19543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UJI COBA 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DAN 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PEMBAHASAN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049EFCA-F908-45C7-B9A1-99D124014952}"/>
              </a:ext>
            </a:extLst>
          </p:cNvPr>
          <p:cNvSpPr txBox="1"/>
          <p:nvPr/>
        </p:nvSpPr>
        <p:spPr>
          <a:xfrm>
            <a:off x="9306419" y="4067475"/>
            <a:ext cx="18069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KESIMPULAN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DAN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SARAN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21" name="Circle: Hollow 20">
            <a:extLst>
              <a:ext uri="{FF2B5EF4-FFF2-40B4-BE49-F238E27FC236}">
                <a16:creationId xmlns:a16="http://schemas.microsoft.com/office/drawing/2014/main" id="{A3EFB5A7-75FD-47A7-8C69-E67764DF5B3F}"/>
              </a:ext>
            </a:extLst>
          </p:cNvPr>
          <p:cNvSpPr/>
          <p:nvPr/>
        </p:nvSpPr>
        <p:spPr>
          <a:xfrm flipV="1">
            <a:off x="7397896" y="3597539"/>
            <a:ext cx="337560" cy="337560"/>
          </a:xfrm>
          <a:prstGeom prst="donu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E2E19F3-E8D0-4104-B663-1847760F4792}"/>
              </a:ext>
            </a:extLst>
          </p:cNvPr>
          <p:cNvCxnSpPr>
            <a:cxnSpLocks/>
            <a:stCxn id="16" idx="6"/>
            <a:endCxn id="21" idx="2"/>
          </p:cNvCxnSpPr>
          <p:nvPr/>
        </p:nvCxnSpPr>
        <p:spPr>
          <a:xfrm>
            <a:off x="5017459" y="3751314"/>
            <a:ext cx="2380437" cy="15005"/>
          </a:xfrm>
          <a:prstGeom prst="line">
            <a:avLst/>
          </a:prstGeom>
          <a:ln w="76200">
            <a:solidFill>
              <a:srgbClr val="235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2F9478B-5941-47AE-9F11-2716956AADAC}"/>
              </a:ext>
            </a:extLst>
          </p:cNvPr>
          <p:cNvCxnSpPr>
            <a:cxnSpLocks/>
          </p:cNvCxnSpPr>
          <p:nvPr/>
        </p:nvCxnSpPr>
        <p:spPr>
          <a:xfrm>
            <a:off x="7727994" y="3751314"/>
            <a:ext cx="2380437" cy="15005"/>
          </a:xfrm>
          <a:prstGeom prst="line">
            <a:avLst/>
          </a:prstGeom>
          <a:ln w="76200">
            <a:solidFill>
              <a:srgbClr val="235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Circle: Hollow 24">
            <a:extLst>
              <a:ext uri="{FF2B5EF4-FFF2-40B4-BE49-F238E27FC236}">
                <a16:creationId xmlns:a16="http://schemas.microsoft.com/office/drawing/2014/main" id="{0BCDEF6C-92ED-4A47-BA5B-9C06D4E4BEE2}"/>
              </a:ext>
            </a:extLst>
          </p:cNvPr>
          <p:cNvSpPr/>
          <p:nvPr/>
        </p:nvSpPr>
        <p:spPr>
          <a:xfrm flipV="1">
            <a:off x="10041091" y="3597539"/>
            <a:ext cx="337560" cy="337560"/>
          </a:xfrm>
          <a:prstGeom prst="donu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6235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4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4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45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950"/>
                            </p:stCondLst>
                            <p:childTnLst>
                              <p:par>
                                <p:cTn id="41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95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4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4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4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4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650"/>
                            </p:stCondLst>
                            <p:childTnLst>
                              <p:par>
                                <p:cTn id="67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0" grpId="0" animBg="1"/>
      <p:bldP spid="43" grpId="0" animBg="1"/>
      <p:bldP spid="52" grpId="0" animBg="1"/>
      <p:bldP spid="56" grpId="0" animBg="1"/>
      <p:bldP spid="16" grpId="0" animBg="1"/>
      <p:bldP spid="22" grpId="0" animBg="1"/>
      <p:bldP spid="32" grpId="0"/>
      <p:bldP spid="33" grpId="0"/>
      <p:bldP spid="35" grpId="0"/>
      <p:bldP spid="36" grpId="0"/>
      <p:bldP spid="21" grpId="0" animBg="1"/>
      <p:bldP spid="25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1819729"/>
          </a:xfrm>
        </p:spPr>
        <p:txBody>
          <a:bodyPr>
            <a:no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Jumlah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koefisien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FD yang optimal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digunakan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pada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gabungan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ekstraksi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bentuk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FD, MI, dan EFD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adalah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30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menghasilkan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sebanyak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77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dengan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nilai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akurasi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85.56%.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Ekstraksi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SURF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menghasilkan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nilai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akurasi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tertinggi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(88.56%)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saat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menggunakan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nilai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Hessian threshold 100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menghasilkan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723006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keypoint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Kombinasi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bentuk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dan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SURF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menghasilkan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akurasi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lebih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baik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jika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dibandingkan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dengan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SURF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saja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atau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bentuk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saja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Akurasi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rata-rata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dihasilkan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adalah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92.67%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Kombinasi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global dan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lokal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SURF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terbukti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lebih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cepat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dari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kombinasi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global dan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lokal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SIFT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meskipun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akurasinya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tidak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jauh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berbeda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.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KESIMPULAN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469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3014"/>
            <a:ext cx="10515600" cy="2447318"/>
          </a:xfrm>
        </p:spPr>
        <p:txBody>
          <a:bodyPr>
            <a:no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Sebaiknya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ditambahkan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proses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segmentasi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apabila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sistem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diterapkan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pada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aplikasi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real time. 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Untuk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mendapatkan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bentuk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lebih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optimal,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dapat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dilakukan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perubahan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parameter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nilai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harmonik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pada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ekstraksi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EFD.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Dapat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ditambahkan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metode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ekstraksi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lain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untuk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dikombinasikan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dengan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bentuk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agar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mendapatkan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yang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lebih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optimal,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misalnya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ekstraksi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</a:t>
            </a:r>
            <a:r>
              <a:rPr lang="en-US" sz="18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fitur</a:t>
            </a:r>
            <a:r>
              <a:rPr 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  <a:sym typeface="Wingdings" panose="05000000000000000000" pitchFamily="2" charset="2"/>
              </a:rPr>
              <a:t> ORB.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saran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2350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1105F76-7367-4EC5-A3BF-4104B2BBB0E8}"/>
              </a:ext>
            </a:extLst>
          </p:cNvPr>
          <p:cNvSpPr/>
          <p:nvPr/>
        </p:nvSpPr>
        <p:spPr>
          <a:xfrm>
            <a:off x="-1" y="0"/>
            <a:ext cx="12192000" cy="6858000"/>
          </a:xfrm>
          <a:prstGeom prst="rect">
            <a:avLst/>
          </a:prstGeom>
          <a:solidFill>
            <a:srgbClr val="224653">
              <a:alpha val="68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C6041-ECFF-4758-A21F-1915CEACCE00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1654677" y="1999343"/>
            <a:ext cx="8913943" cy="2387600"/>
          </a:xfrm>
          <a:prstGeom prst="rect">
            <a:avLst/>
          </a:prstGeom>
          <a:noFill/>
        </p:spPr>
        <p:txBody>
          <a:bodyPr>
            <a:normAutofit/>
          </a:bodyPr>
          <a:lstStyle/>
          <a:p>
            <a:pPr algn="ctr"/>
            <a:r>
              <a:rPr lang="en-US" sz="5400" dirty="0" err="1">
                <a:solidFill>
                  <a:schemeClr val="bg1"/>
                </a:solidFill>
                <a:latin typeface="Bebas Neue Bold" panose="020B0606020202050201" pitchFamily="34" charset="0"/>
              </a:rPr>
              <a:t>Sekian</a:t>
            </a:r>
            <a:r>
              <a:rPr lang="en-US" sz="5400" dirty="0">
                <a:solidFill>
                  <a:schemeClr val="bg1"/>
                </a:solidFill>
                <a:latin typeface="Bebas Neue Bold" panose="020B0606020202050201" pitchFamily="34" charset="0"/>
              </a:rPr>
              <a:t> dan </a:t>
            </a:r>
            <a:r>
              <a:rPr lang="en-US" sz="5400" dirty="0" err="1">
                <a:solidFill>
                  <a:schemeClr val="bg1"/>
                </a:solidFill>
                <a:latin typeface="Bebas Neue Bold" panose="020B0606020202050201" pitchFamily="34" charset="0"/>
              </a:rPr>
              <a:t>terima</a:t>
            </a:r>
            <a:r>
              <a:rPr lang="en-US" sz="5400" dirty="0">
                <a:solidFill>
                  <a:schemeClr val="bg1"/>
                </a:solidFill>
                <a:latin typeface="Bebas Neue Bold" panose="020B0606020202050201" pitchFamily="34" charset="0"/>
              </a:rPr>
              <a:t> </a:t>
            </a:r>
            <a:r>
              <a:rPr lang="en-US" sz="5400" dirty="0" err="1">
                <a:solidFill>
                  <a:schemeClr val="bg1"/>
                </a:solidFill>
                <a:latin typeface="Bebas Neue Bold" panose="020B0606020202050201" pitchFamily="34" charset="0"/>
              </a:rPr>
              <a:t>kasih</a:t>
            </a:r>
            <a:endParaRPr lang="en-ID" sz="5400" dirty="0">
              <a:solidFill>
                <a:schemeClr val="bg1"/>
              </a:solidFill>
              <a:latin typeface="Bebas Neue Bold" panose="020B0606020202050201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1FB7D6-C97A-4048-84CC-1F06B50695BB}"/>
              </a:ext>
            </a:extLst>
          </p:cNvPr>
          <p:cNvSpPr txBox="1"/>
          <p:nvPr/>
        </p:nvSpPr>
        <p:spPr>
          <a:xfrm>
            <a:off x="7515225" y="-1857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D" dirty="0">
              <a:solidFill>
                <a:schemeClr val="bg1"/>
              </a:solidFill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7E96EFCD-EE4D-4BE6-9681-E9440F172834}"/>
              </a:ext>
            </a:extLst>
          </p:cNvPr>
          <p:cNvCxnSpPr/>
          <p:nvPr/>
        </p:nvCxnSpPr>
        <p:spPr>
          <a:xfrm>
            <a:off x="1290411" y="1807573"/>
            <a:ext cx="0" cy="2571750"/>
          </a:xfrm>
          <a:prstGeom prst="line">
            <a:avLst/>
          </a:prstGeom>
          <a:ln w="698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EAB784E-BB12-47E3-A663-C5F45FFC93C1}"/>
              </a:ext>
            </a:extLst>
          </p:cNvPr>
          <p:cNvCxnSpPr>
            <a:cxnSpLocks/>
          </p:cNvCxnSpPr>
          <p:nvPr/>
        </p:nvCxnSpPr>
        <p:spPr>
          <a:xfrm>
            <a:off x="1255939" y="4352018"/>
            <a:ext cx="9680121" cy="0"/>
          </a:xfrm>
          <a:prstGeom prst="line">
            <a:avLst/>
          </a:prstGeom>
          <a:ln w="698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2059C96-35DE-42EF-972B-8936BF5816C9}"/>
              </a:ext>
            </a:extLst>
          </p:cNvPr>
          <p:cNvCxnSpPr/>
          <p:nvPr/>
        </p:nvCxnSpPr>
        <p:spPr>
          <a:xfrm>
            <a:off x="10906532" y="1810748"/>
            <a:ext cx="0" cy="2571750"/>
          </a:xfrm>
          <a:prstGeom prst="line">
            <a:avLst/>
          </a:prstGeom>
          <a:ln w="698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7DB929C-2620-42A6-82E5-37E74875F8D4}"/>
              </a:ext>
            </a:extLst>
          </p:cNvPr>
          <p:cNvCxnSpPr>
            <a:cxnSpLocks/>
          </p:cNvCxnSpPr>
          <p:nvPr/>
        </p:nvCxnSpPr>
        <p:spPr>
          <a:xfrm>
            <a:off x="1255939" y="1838688"/>
            <a:ext cx="9680121" cy="0"/>
          </a:xfrm>
          <a:prstGeom prst="line">
            <a:avLst/>
          </a:prstGeom>
          <a:ln w="698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094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2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8139"/>
            <a:ext cx="10515600" cy="2572204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Dataset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digunakan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adalah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citra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i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groundtruth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hasil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segmentasi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pada dataset Graz-02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terbagi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menjadi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kelas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bike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, 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car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, dan </a:t>
            </a:r>
            <a:r>
              <a:rPr lang="en-US" sz="2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person</a:t>
            </a:r>
          </a:p>
          <a:p>
            <a:pPr marL="457200" indent="-457200">
              <a:lnSpc>
                <a:spcPct val="114000"/>
              </a:lnSpc>
              <a:buClr>
                <a:srgbClr val="2A687E"/>
              </a:buClr>
              <a:buFont typeface="+mj-lt"/>
              <a:buAutoNum type="arabicPeriod"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Implementasi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dilakukan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menggunakan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Python</a:t>
            </a: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batasan</a:t>
            </a:r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 MASALAH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2534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47075" y="2628763"/>
            <a:ext cx="4166199" cy="2528661"/>
          </a:xfrm>
        </p:spPr>
        <p:txBody>
          <a:bodyPr>
            <a:normAutofit/>
          </a:bodyPr>
          <a:lstStyle/>
          <a:p>
            <a:pPr marL="0" indent="0">
              <a:lnSpc>
                <a:spcPct val="114000"/>
              </a:lnSpc>
              <a:buNone/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Melakukan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klasifikasi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objek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pada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citra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natural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dengan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ekstraksi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bentuk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dan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fitur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SURF</a:t>
            </a:r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270F1B6E-9661-4BA5-8751-35AFF10A9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7075" y="1047297"/>
            <a:ext cx="4166199" cy="1028246"/>
          </a:xfrm>
        </p:spPr>
        <p:txBody>
          <a:bodyPr>
            <a:normAutofit/>
          </a:bodyPr>
          <a:lstStyle/>
          <a:p>
            <a:r>
              <a:rPr lang="en-US" sz="54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Tujuan</a:t>
            </a:r>
            <a:endParaRPr lang="en-US" sz="5400" dirty="0">
              <a:solidFill>
                <a:schemeClr val="tx1">
                  <a:lumMod val="75000"/>
                  <a:lumOff val="25000"/>
                </a:schemeClr>
              </a:solidFill>
              <a:latin typeface="Bebas Neue Bold" panose="020B0606020202050201" pitchFamily="34" charset="0"/>
            </a:endParaRP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0EF9489-0FC5-4CF3-80B7-820A2236CE6D}"/>
              </a:ext>
            </a:extLst>
          </p:cNvPr>
          <p:cNvCxnSpPr/>
          <p:nvPr/>
        </p:nvCxnSpPr>
        <p:spPr>
          <a:xfrm>
            <a:off x="1056231" y="2148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Parallelogram 1">
            <a:extLst>
              <a:ext uri="{FF2B5EF4-FFF2-40B4-BE49-F238E27FC236}">
                <a16:creationId xmlns:a16="http://schemas.microsoft.com/office/drawing/2014/main" id="{731727F7-0206-46D1-A36C-F4AE49771BA4}"/>
              </a:ext>
            </a:extLst>
          </p:cNvPr>
          <p:cNvSpPr/>
          <p:nvPr/>
        </p:nvSpPr>
        <p:spPr>
          <a:xfrm flipH="1">
            <a:off x="5113274" y="0"/>
            <a:ext cx="8849468" cy="6857997"/>
          </a:xfrm>
          <a:prstGeom prst="parallelogram">
            <a:avLst/>
          </a:prstGeom>
          <a:solidFill>
            <a:srgbClr val="2246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CDA6AC77-4785-422B-B3F5-D6960C147ED1}"/>
              </a:ext>
            </a:extLst>
          </p:cNvPr>
          <p:cNvSpPr txBox="1">
            <a:spLocks/>
          </p:cNvSpPr>
          <p:nvPr/>
        </p:nvSpPr>
        <p:spPr>
          <a:xfrm>
            <a:off x="7078725" y="2534218"/>
            <a:ext cx="4166199" cy="38094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14000"/>
              </a:lnSpc>
              <a:buClr>
                <a:srgbClr val="2A687E"/>
              </a:buClr>
              <a:buSzPct val="110000"/>
              <a:buNone/>
            </a:pP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Menghasilkan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sistem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klasifikasi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objek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kendaraan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dan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pejalan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kaki yang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dapat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diaplikasikan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pada:</a:t>
            </a:r>
          </a:p>
          <a:p>
            <a:pPr algn="just">
              <a:lnSpc>
                <a:spcPct val="114000"/>
              </a:lnSpc>
              <a:buClr>
                <a:schemeClr val="bg1">
                  <a:lumMod val="75000"/>
                </a:schemeClr>
              </a:buClr>
              <a:buSzPct val="110000"/>
            </a:pP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Sistem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monitoring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lalu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lintas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  <a:p>
            <a:pPr algn="just">
              <a:lnSpc>
                <a:spcPct val="114000"/>
              </a:lnSpc>
              <a:buClr>
                <a:schemeClr val="bg1">
                  <a:lumMod val="75000"/>
                </a:schemeClr>
              </a:buClr>
              <a:buSzPct val="110000"/>
            </a:pP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Sistem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deteksi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kepadatan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kendaraan</a:t>
            </a:r>
            <a:endParaRPr lang="en-US" sz="20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  <a:p>
            <a:pPr algn="just">
              <a:lnSpc>
                <a:spcPct val="114000"/>
              </a:lnSpc>
              <a:buClr>
                <a:schemeClr val="bg1">
                  <a:lumMod val="75000"/>
                </a:schemeClr>
              </a:buClr>
              <a:buSzPct val="110000"/>
            </a:pP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Sistem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pengendalian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  <a:latin typeface="Montserrat" panose="00000500000000000000" pitchFamily="2" charset="0"/>
              </a:rPr>
              <a:t> pada autonomous vehicle</a:t>
            </a:r>
          </a:p>
          <a:p>
            <a:pPr marL="0" indent="0" algn="just">
              <a:lnSpc>
                <a:spcPct val="114000"/>
              </a:lnSpc>
              <a:buFont typeface="Arial" panose="020B0604020202020204" pitchFamily="34" charset="0"/>
              <a:buNone/>
            </a:pPr>
            <a:endParaRPr lang="en-US" sz="2000" dirty="0">
              <a:solidFill>
                <a:schemeClr val="bg1">
                  <a:lumMod val="9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13" name="Title 3">
            <a:extLst>
              <a:ext uri="{FF2B5EF4-FFF2-40B4-BE49-F238E27FC236}">
                <a16:creationId xmlns:a16="http://schemas.microsoft.com/office/drawing/2014/main" id="{B5D38CE7-4809-4051-9C5F-FFD809E22F3A}"/>
              </a:ext>
            </a:extLst>
          </p:cNvPr>
          <p:cNvSpPr txBox="1">
            <a:spLocks/>
          </p:cNvSpPr>
          <p:nvPr/>
        </p:nvSpPr>
        <p:spPr>
          <a:xfrm>
            <a:off x="7078726" y="1047297"/>
            <a:ext cx="4166199" cy="1028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5400" dirty="0">
                <a:solidFill>
                  <a:schemeClr val="bg1">
                    <a:lumMod val="95000"/>
                  </a:schemeClr>
                </a:solidFill>
                <a:latin typeface="Bebas Neue Bold" panose="020B0606020202050201" pitchFamily="34" charset="0"/>
              </a:rPr>
              <a:t>MANFAAT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6C0C5B0-6F0C-4E30-ADB2-FE5238B23939}"/>
              </a:ext>
            </a:extLst>
          </p:cNvPr>
          <p:cNvCxnSpPr/>
          <p:nvPr/>
        </p:nvCxnSpPr>
        <p:spPr>
          <a:xfrm>
            <a:off x="10352631" y="2148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659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 uiExpan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ircle: Hollow 28">
            <a:extLst>
              <a:ext uri="{FF2B5EF4-FFF2-40B4-BE49-F238E27FC236}">
                <a16:creationId xmlns:a16="http://schemas.microsoft.com/office/drawing/2014/main" id="{1068AD53-C706-453A-9724-FD005748C9D7}"/>
              </a:ext>
            </a:extLst>
          </p:cNvPr>
          <p:cNvSpPr/>
          <p:nvPr/>
        </p:nvSpPr>
        <p:spPr>
          <a:xfrm flipV="1">
            <a:off x="1965633" y="3597539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OUTLINE</a:t>
            </a:r>
          </a:p>
        </p:txBody>
      </p:sp>
      <p:sp>
        <p:nvSpPr>
          <p:cNvPr id="20" name="Circle: Hollow 19">
            <a:extLst>
              <a:ext uri="{FF2B5EF4-FFF2-40B4-BE49-F238E27FC236}">
                <a16:creationId xmlns:a16="http://schemas.microsoft.com/office/drawing/2014/main" id="{88EF72CE-2780-4BEB-A7F8-F675CF0E52EF}"/>
              </a:ext>
            </a:extLst>
          </p:cNvPr>
          <p:cNvSpPr/>
          <p:nvPr/>
        </p:nvSpPr>
        <p:spPr>
          <a:xfrm flipV="1">
            <a:off x="1961902" y="3582534"/>
            <a:ext cx="337560" cy="337560"/>
          </a:xfrm>
          <a:prstGeom prst="donu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FA3C7EC-C6BE-4E4C-8426-7B1666468673}"/>
              </a:ext>
            </a:extLst>
          </p:cNvPr>
          <p:cNvCxnSpPr>
            <a:cxnSpLocks/>
            <a:stCxn id="20" idx="6"/>
            <a:endCxn id="16" idx="2"/>
          </p:cNvCxnSpPr>
          <p:nvPr/>
        </p:nvCxnSpPr>
        <p:spPr>
          <a:xfrm>
            <a:off x="2299462" y="3751314"/>
            <a:ext cx="2380437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BD1394F-6AD9-4A0B-8CDF-A385A9893C5F}"/>
              </a:ext>
            </a:extLst>
          </p:cNvPr>
          <p:cNvCxnSpPr>
            <a:cxnSpLocks/>
            <a:stCxn id="16" idx="6"/>
            <a:endCxn id="43" idx="2"/>
          </p:cNvCxnSpPr>
          <p:nvPr/>
        </p:nvCxnSpPr>
        <p:spPr>
          <a:xfrm>
            <a:off x="5017459" y="3751314"/>
            <a:ext cx="2380437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Circle: Hollow 42">
            <a:extLst>
              <a:ext uri="{FF2B5EF4-FFF2-40B4-BE49-F238E27FC236}">
                <a16:creationId xmlns:a16="http://schemas.microsoft.com/office/drawing/2014/main" id="{5CB63097-A3B6-48A1-88CF-7ACD352BD7F5}"/>
              </a:ext>
            </a:extLst>
          </p:cNvPr>
          <p:cNvSpPr/>
          <p:nvPr/>
        </p:nvSpPr>
        <p:spPr>
          <a:xfrm flipV="1">
            <a:off x="7397896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C1A1CF26-BCAF-494D-A234-02F870A18604}"/>
              </a:ext>
            </a:extLst>
          </p:cNvPr>
          <p:cNvSpPr/>
          <p:nvPr/>
        </p:nvSpPr>
        <p:spPr>
          <a:xfrm rot="8100000">
            <a:off x="4368261" y="2226258"/>
            <a:ext cx="960834" cy="960834"/>
          </a:xfrm>
          <a:custGeom>
            <a:avLst/>
            <a:gdLst>
              <a:gd name="connsiteX0" fmla="*/ 289498 w 960834"/>
              <a:gd name="connsiteY0" fmla="*/ 671336 h 960834"/>
              <a:gd name="connsiteX1" fmla="*/ 671336 w 960834"/>
              <a:gd name="connsiteY1" fmla="*/ 671336 h 960834"/>
              <a:gd name="connsiteX2" fmla="*/ 671336 w 960834"/>
              <a:gd name="connsiteY2" fmla="*/ 289498 h 960834"/>
              <a:gd name="connsiteX3" fmla="*/ 289498 w 960834"/>
              <a:gd name="connsiteY3" fmla="*/ 289498 h 960834"/>
              <a:gd name="connsiteX4" fmla="*/ 289498 w 960834"/>
              <a:gd name="connsiteY4" fmla="*/ 671336 h 960834"/>
              <a:gd name="connsiteX5" fmla="*/ 140711 w 960834"/>
              <a:gd name="connsiteY5" fmla="*/ 820123 h 960834"/>
              <a:gd name="connsiteX6" fmla="*/ 0 w 960834"/>
              <a:gd name="connsiteY6" fmla="*/ 480417 h 960834"/>
              <a:gd name="connsiteX7" fmla="*/ 480417 w 960834"/>
              <a:gd name="connsiteY7" fmla="*/ 0 h 960834"/>
              <a:gd name="connsiteX8" fmla="*/ 960834 w 960834"/>
              <a:gd name="connsiteY8" fmla="*/ 0 h 960834"/>
              <a:gd name="connsiteX9" fmla="*/ 960834 w 960834"/>
              <a:gd name="connsiteY9" fmla="*/ 480417 h 960834"/>
              <a:gd name="connsiteX10" fmla="*/ 480417 w 960834"/>
              <a:gd name="connsiteY10" fmla="*/ 960834 h 960834"/>
              <a:gd name="connsiteX11" fmla="*/ 140711 w 960834"/>
              <a:gd name="connsiteY11" fmla="*/ 820123 h 9608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60834" h="960834">
                <a:moveTo>
                  <a:pt x="289498" y="671336"/>
                </a:moveTo>
                <a:cubicBezTo>
                  <a:pt x="394940" y="776777"/>
                  <a:pt x="565894" y="776777"/>
                  <a:pt x="671336" y="671336"/>
                </a:cubicBezTo>
                <a:cubicBezTo>
                  <a:pt x="776777" y="565894"/>
                  <a:pt x="776777" y="394940"/>
                  <a:pt x="671336" y="289498"/>
                </a:cubicBezTo>
                <a:cubicBezTo>
                  <a:pt x="565894" y="184057"/>
                  <a:pt x="394940" y="184057"/>
                  <a:pt x="289498" y="289498"/>
                </a:cubicBezTo>
                <a:cubicBezTo>
                  <a:pt x="184057" y="394940"/>
                  <a:pt x="184057" y="565894"/>
                  <a:pt x="289498" y="671336"/>
                </a:cubicBezTo>
                <a:close/>
                <a:moveTo>
                  <a:pt x="140711" y="820123"/>
                </a:moveTo>
                <a:cubicBezTo>
                  <a:pt x="53773" y="733185"/>
                  <a:pt x="0" y="613080"/>
                  <a:pt x="0" y="480417"/>
                </a:cubicBezTo>
                <a:cubicBezTo>
                  <a:pt x="0" y="215090"/>
                  <a:pt x="215090" y="0"/>
                  <a:pt x="480417" y="0"/>
                </a:cubicBezTo>
                <a:lnTo>
                  <a:pt x="960834" y="0"/>
                </a:lnTo>
                <a:lnTo>
                  <a:pt x="960834" y="480417"/>
                </a:lnTo>
                <a:cubicBezTo>
                  <a:pt x="960834" y="745744"/>
                  <a:pt x="745744" y="960834"/>
                  <a:pt x="480417" y="960834"/>
                </a:cubicBezTo>
                <a:cubicBezTo>
                  <a:pt x="347754" y="960834"/>
                  <a:pt x="227649" y="907062"/>
                  <a:pt x="140711" y="820123"/>
                </a:cubicBezTo>
                <a:close/>
              </a:path>
            </a:pathLst>
          </a:custGeom>
          <a:solidFill>
            <a:srgbClr val="2A68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56" name="Circle: Hollow 55">
            <a:extLst>
              <a:ext uri="{FF2B5EF4-FFF2-40B4-BE49-F238E27FC236}">
                <a16:creationId xmlns:a16="http://schemas.microsoft.com/office/drawing/2014/main" id="{B2CA7BD2-55C7-4805-85D6-82FA2F79D43A}"/>
              </a:ext>
            </a:extLst>
          </p:cNvPr>
          <p:cNvSpPr/>
          <p:nvPr/>
        </p:nvSpPr>
        <p:spPr>
          <a:xfrm flipV="1">
            <a:off x="10041091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72FB303-9A43-4ECB-A82A-2069EE8AB322}"/>
              </a:ext>
            </a:extLst>
          </p:cNvPr>
          <p:cNvCxnSpPr>
            <a:cxnSpLocks/>
            <a:stCxn id="43" idx="6"/>
            <a:endCxn id="56" idx="2"/>
          </p:cNvCxnSpPr>
          <p:nvPr/>
        </p:nvCxnSpPr>
        <p:spPr>
          <a:xfrm>
            <a:off x="7735456" y="3751314"/>
            <a:ext cx="2305635" cy="0"/>
          </a:xfrm>
          <a:prstGeom prst="line">
            <a:avLst/>
          </a:prstGeom>
          <a:ln w="762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A7290DC-4CC9-4120-B1EB-FBA2832DCCAF}"/>
              </a:ext>
            </a:extLst>
          </p:cNvPr>
          <p:cNvCxnSpPr/>
          <p:nvPr/>
        </p:nvCxnSpPr>
        <p:spPr>
          <a:xfrm>
            <a:off x="5718629" y="1567541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ircle: Hollow 15">
            <a:extLst>
              <a:ext uri="{FF2B5EF4-FFF2-40B4-BE49-F238E27FC236}">
                <a16:creationId xmlns:a16="http://schemas.microsoft.com/office/drawing/2014/main" id="{2EBF031A-5514-49AB-9573-3E29C0F9FAAF}"/>
              </a:ext>
            </a:extLst>
          </p:cNvPr>
          <p:cNvSpPr/>
          <p:nvPr/>
        </p:nvSpPr>
        <p:spPr>
          <a:xfrm flipV="1">
            <a:off x="4679899" y="3582534"/>
            <a:ext cx="337560" cy="337560"/>
          </a:xfrm>
          <a:prstGeom prst="donu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4687140-42E1-4CBB-AF05-976CE6532662}"/>
              </a:ext>
            </a:extLst>
          </p:cNvPr>
          <p:cNvCxnSpPr>
            <a:cxnSpLocks/>
            <a:stCxn id="20" idx="6"/>
            <a:endCxn id="16" idx="2"/>
          </p:cNvCxnSpPr>
          <p:nvPr/>
        </p:nvCxnSpPr>
        <p:spPr>
          <a:xfrm>
            <a:off x="2299462" y="3751314"/>
            <a:ext cx="2380437" cy="0"/>
          </a:xfrm>
          <a:prstGeom prst="line">
            <a:avLst/>
          </a:prstGeom>
          <a:ln w="76200">
            <a:solidFill>
              <a:srgbClr val="23586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ircle: Hollow 21">
            <a:extLst>
              <a:ext uri="{FF2B5EF4-FFF2-40B4-BE49-F238E27FC236}">
                <a16:creationId xmlns:a16="http://schemas.microsoft.com/office/drawing/2014/main" id="{16DBD3DC-A250-4751-8630-BA79C24F9338}"/>
              </a:ext>
            </a:extLst>
          </p:cNvPr>
          <p:cNvSpPr/>
          <p:nvPr/>
        </p:nvSpPr>
        <p:spPr>
          <a:xfrm flipV="1">
            <a:off x="4676168" y="3582534"/>
            <a:ext cx="337560" cy="337560"/>
          </a:xfrm>
          <a:prstGeom prst="donut">
            <a:avLst/>
          </a:prstGeom>
          <a:solidFill>
            <a:srgbClr val="2358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>
              <a:solidFill>
                <a:schemeClr val="tx1"/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2E2CED9F-08FD-464D-A691-9C39BE5B40F6}"/>
              </a:ext>
            </a:extLst>
          </p:cNvPr>
          <p:cNvSpPr txBox="1"/>
          <p:nvPr/>
        </p:nvSpPr>
        <p:spPr>
          <a:xfrm>
            <a:off x="1078676" y="4067475"/>
            <a:ext cx="211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PENDAHULUAN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AC9DA7-BD6A-40C3-A42E-0B7572D475C8}"/>
              </a:ext>
            </a:extLst>
          </p:cNvPr>
          <p:cNvSpPr txBox="1"/>
          <p:nvPr/>
        </p:nvSpPr>
        <p:spPr>
          <a:xfrm>
            <a:off x="3952703" y="4067475"/>
            <a:ext cx="1874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METODOLOGI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DA9DFA2-82E5-4BD7-9AE8-6E85EB9C66FB}"/>
              </a:ext>
            </a:extLst>
          </p:cNvPr>
          <p:cNvSpPr txBox="1"/>
          <p:nvPr/>
        </p:nvSpPr>
        <p:spPr>
          <a:xfrm>
            <a:off x="6589486" y="4067475"/>
            <a:ext cx="195438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UJI COBA 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DAN 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PEMBAHASAN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049EFCA-F908-45C7-B9A1-99D124014952}"/>
              </a:ext>
            </a:extLst>
          </p:cNvPr>
          <p:cNvSpPr txBox="1"/>
          <p:nvPr/>
        </p:nvSpPr>
        <p:spPr>
          <a:xfrm>
            <a:off x="9306419" y="4067475"/>
            <a:ext cx="180690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KESIMPULAN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DAN</a:t>
            </a:r>
          </a:p>
          <a:p>
            <a:pPr algn="ctr"/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SARAN</a:t>
            </a:r>
            <a:endParaRPr lang="en-ID" b="1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1524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4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2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2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2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0" grpId="0" animBg="1"/>
      <p:bldP spid="52" grpId="0" animBg="1"/>
      <p:bldP spid="16" grpId="0" animBg="1"/>
      <p:bldP spid="22" grpId="0" animBg="1"/>
      <p:bldP spid="32" grpId="0"/>
      <p:bldP spid="33" grpId="0"/>
      <p:bldP spid="35" grpId="0"/>
      <p:bldP spid="3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A555B-0448-4C06-8C49-447589CD6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983014"/>
            <a:ext cx="10515600" cy="4509861"/>
          </a:xfrm>
        </p:spPr>
        <p:txBody>
          <a:bodyPr>
            <a:normAutofit/>
          </a:bodyPr>
          <a:lstStyle/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Terdiri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atas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1096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citra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objek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berwarna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pada natural scene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dengan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ukuran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640x480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atau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480x640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Data yang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digunakan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adalah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900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citra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groundtruth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segmentasi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Terdiri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atas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kelas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bike, car, dan person</a:t>
            </a:r>
          </a:p>
          <a:p>
            <a:pPr>
              <a:lnSpc>
                <a:spcPct val="114000"/>
              </a:lnSpc>
              <a:buClr>
                <a:srgbClr val="2A687E"/>
              </a:buClr>
            </a:pP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Setiap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kelas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terdiri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atas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 300 </a:t>
            </a:r>
            <a:r>
              <a:rPr lang="en-US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rPr>
              <a:t>citra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Montserrat" panose="00000500000000000000" pitchFamily="2" charset="0"/>
            </a:endParaRPr>
          </a:p>
        </p:txBody>
      </p:sp>
      <p:sp>
        <p:nvSpPr>
          <p:cNvPr id="6" name="Title 3">
            <a:extLst>
              <a:ext uri="{FF2B5EF4-FFF2-40B4-BE49-F238E27FC236}">
                <a16:creationId xmlns:a16="http://schemas.microsoft.com/office/drawing/2014/main" id="{1CA0133B-61A8-4BC7-9C36-7CD8BC982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 Bold" panose="020B0606020202050201" pitchFamily="34" charset="0"/>
              </a:rPr>
              <a:t>DATASET GRAZ-02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35CC9FF-6B59-413F-8CF7-021D4391721B}"/>
              </a:ext>
            </a:extLst>
          </p:cNvPr>
          <p:cNvCxnSpPr/>
          <p:nvPr/>
        </p:nvCxnSpPr>
        <p:spPr>
          <a:xfrm>
            <a:off x="5718629" y="1640113"/>
            <a:ext cx="754742" cy="0"/>
          </a:xfrm>
          <a:prstGeom prst="line">
            <a:avLst/>
          </a:prstGeom>
          <a:ln w="412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823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7348</TotalTime>
  <Words>2051</Words>
  <Application>Microsoft Office PowerPoint</Application>
  <PresentationFormat>Widescreen</PresentationFormat>
  <Paragraphs>529</Paragraphs>
  <Slides>54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3" baseType="lpstr">
      <vt:lpstr>Arial</vt:lpstr>
      <vt:lpstr>Bebas Neue Bold</vt:lpstr>
      <vt:lpstr>Calibri</vt:lpstr>
      <vt:lpstr>Calibri Light</vt:lpstr>
      <vt:lpstr>Cambria Math</vt:lpstr>
      <vt:lpstr>Montserrat</vt:lpstr>
      <vt:lpstr>Times New Roman</vt:lpstr>
      <vt:lpstr>Wingdings</vt:lpstr>
      <vt:lpstr>Office Theme</vt:lpstr>
      <vt:lpstr>Klasifikasi Objek Natural Berdasarkan Fitur bentuk dan Fitur surf</vt:lpstr>
      <vt:lpstr>OUTLINE</vt:lpstr>
      <vt:lpstr>LATAR BELAKANG</vt:lpstr>
      <vt:lpstr>LATAR BELAKANG</vt:lpstr>
      <vt:lpstr>RUMUSAN MASALAH</vt:lpstr>
      <vt:lpstr>batasan MASALAH</vt:lpstr>
      <vt:lpstr>Tujuan</vt:lpstr>
      <vt:lpstr>OUTLINE</vt:lpstr>
      <vt:lpstr>DATASET GRAZ-02</vt:lpstr>
      <vt:lpstr>DATASET GRAZ-02</vt:lpstr>
      <vt:lpstr>DIAGRAM ALIR  SISTEM</vt:lpstr>
      <vt:lpstr>DATA masukan</vt:lpstr>
      <vt:lpstr>Ekstraksi fitur</vt:lpstr>
      <vt:lpstr>Ekstraksi fitur</vt:lpstr>
      <vt:lpstr>MOMENT INVARIANTS (MI)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Ekstraksi fitur</vt:lpstr>
      <vt:lpstr>FOURIER DESCRIPTOR (FD)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Ekstraksi fitur</vt:lpstr>
      <vt:lpstr>ELLIPTICAL FOURIER DESCRIPTOR (EFD)</vt:lpstr>
      <vt:lpstr>PowerPoint Presentation</vt:lpstr>
      <vt:lpstr>Ekstraksi fitur</vt:lpstr>
      <vt:lpstr>SPEEDED UP ROBUST FEATURE (SURF)</vt:lpstr>
      <vt:lpstr>PowerPoint Presentation</vt:lpstr>
      <vt:lpstr>Interest point detection</vt:lpstr>
      <vt:lpstr>FEATURE DESCRIPTION</vt:lpstr>
      <vt:lpstr>BAG OF VISUAL WORDS</vt:lpstr>
      <vt:lpstr>RANDOM FOREST</vt:lpstr>
      <vt:lpstr>Training RANDOM FOREST</vt:lpstr>
      <vt:lpstr>Testing RANDOM FOREST</vt:lpstr>
      <vt:lpstr>OUTLINE</vt:lpstr>
      <vt:lpstr>DATA TRAINING</vt:lpstr>
      <vt:lpstr>DATA TESTING</vt:lpstr>
      <vt:lpstr>SKENARIO UJI COBA</vt:lpstr>
      <vt:lpstr>1. SKENARIO UJI COBA Ekstraksi fitur BENTUK</vt:lpstr>
      <vt:lpstr>2. SKENARIO UJI COBA Ekstraksi fitur SURF</vt:lpstr>
      <vt:lpstr>3. SKENARIO UJI COBA kombinasi Ekstraksi fitur BENTUK dan SURF</vt:lpstr>
      <vt:lpstr>4. SKENARIO UJI COBA Metode Pembanding</vt:lpstr>
      <vt:lpstr>OUTLINE</vt:lpstr>
      <vt:lpstr>KESIMPULAN</vt:lpstr>
      <vt:lpstr>saran</vt:lpstr>
      <vt:lpstr>Sekian dan 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Klasifikasi Objek pada Citra Natural Berbasis Fitur Global dan Fitur Lokal</dc:title>
  <dc:creator>buntu</dc:creator>
  <cp:lastModifiedBy>buntu</cp:lastModifiedBy>
  <cp:revision>91</cp:revision>
  <dcterms:created xsi:type="dcterms:W3CDTF">2018-07-02T05:04:02Z</dcterms:created>
  <dcterms:modified xsi:type="dcterms:W3CDTF">2018-07-30T01:53:00Z</dcterms:modified>
</cp:coreProperties>
</file>